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7"/>
  </p:notesMasterIdLst>
  <p:sldIdLst>
    <p:sldId id="256" r:id="rId3"/>
    <p:sldId id="427" r:id="rId4"/>
    <p:sldId id="25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8" r:id="rId65"/>
    <p:sldId id="42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O Duc An" initials="VDA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-240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29T17:16:11.694" idx="3">
    <p:pos x="3925" y="257"/>
    <p:text>move to “Developing Class Diagram”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17T16:46:44.662" idx="4">
    <p:pos x="4096" y="3134"/>
    <p:text>Identifying attributes from the (textual) specification
TODO an example?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4T14:07:43.951" idx="5">
    <p:pos x="4096" y="3134"/>
    <p:text>stages? levels?
example?
example?</p:text>
  </p:cm>
  <p:cm authorId="0" dt="2015-06-18T10:26:07.704" idx="6">
    <p:pos x="3925" y="257"/>
    <p:text>Follow this example: 
http://www.simventions.com/whitepapers/uml/3000_borcon_uml.html
http://www.powershow.com/view1/1c39d0-ZDc1Z/2120_Fitting_the_UML_into_Your_Development_Process_powerpoint_ppt_presentation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15T21:43:26.424" idx="8">
    <p:pos x="4096" y="3134"/>
    <p:text>example?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6-09T19:08:52.048" idx="9">
    <p:pos x="4096" y="3134"/>
    <p:text>review this title</p:text>
  </p:cm>
  <p:cm authorId="0" dt="2015-06-16T10:25:08.941" idx="10">
    <p:pos x="4095" y="3072"/>
    <p:text>an example to show step by step
concept diagram -&gt; analysis class diagram -&gt; design class diagram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B5666-FD02-4F6A-87D2-3AC3E22CD92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3F043-651A-45CA-AE08-5D801A29C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9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News Gothic MT"/>
              </a:defRPr>
            </a:lvl1pPr>
            <a:lvl2pPr marL="742950" indent="-285750">
              <a:defRPr>
                <a:solidFill>
                  <a:schemeClr val="tx1"/>
                </a:solidFill>
                <a:latin typeface="News Gothic MT"/>
              </a:defRPr>
            </a:lvl2pPr>
            <a:lvl3pPr marL="1143000" indent="-228600">
              <a:defRPr>
                <a:solidFill>
                  <a:schemeClr val="tx1"/>
                </a:solidFill>
                <a:latin typeface="News Gothic MT"/>
              </a:defRPr>
            </a:lvl3pPr>
            <a:lvl4pPr marL="1600200" indent="-228600">
              <a:defRPr>
                <a:solidFill>
                  <a:schemeClr val="tx1"/>
                </a:solidFill>
                <a:latin typeface="News Gothic MT"/>
              </a:defRPr>
            </a:lvl4pPr>
            <a:lvl5pPr marL="2057400" indent="-228600">
              <a:defRPr>
                <a:solidFill>
                  <a:schemeClr val="tx1"/>
                </a:solidFill>
                <a:latin typeface="News Gothic M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B7DD45-C246-48F8-AE99-599C9AB9F615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News Gothic MT"/>
              </a:defRPr>
            </a:lvl1pPr>
            <a:lvl2pPr marL="742950" indent="-285750">
              <a:defRPr>
                <a:solidFill>
                  <a:schemeClr val="tx1"/>
                </a:solidFill>
                <a:latin typeface="News Gothic MT"/>
              </a:defRPr>
            </a:lvl2pPr>
            <a:lvl3pPr marL="1143000" indent="-228600">
              <a:defRPr>
                <a:solidFill>
                  <a:schemeClr val="tx1"/>
                </a:solidFill>
                <a:latin typeface="News Gothic MT"/>
              </a:defRPr>
            </a:lvl3pPr>
            <a:lvl4pPr marL="1600200" indent="-228600">
              <a:defRPr>
                <a:solidFill>
                  <a:schemeClr val="tx1"/>
                </a:solidFill>
                <a:latin typeface="News Gothic MT"/>
              </a:defRPr>
            </a:lvl4pPr>
            <a:lvl5pPr marL="2057400" indent="-228600">
              <a:defRPr>
                <a:solidFill>
                  <a:schemeClr val="tx1"/>
                </a:solidFill>
                <a:latin typeface="News Gothic M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 Gothic MT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B7DD45-C246-48F8-AE99-599C9AB9F615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295943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23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12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62062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24"/>
          <p:cNvGrpSpPr/>
          <p:nvPr userDrawn="1"/>
        </p:nvGrpSpPr>
        <p:grpSpPr>
          <a:xfrm>
            <a:off x="790786" y="3023729"/>
            <a:ext cx="10588414" cy="139983"/>
            <a:chOff x="0" y="0"/>
            <a:chExt cx="11982027" cy="139982"/>
          </a:xfrm>
          <a:solidFill>
            <a:srgbClr val="FFC000"/>
          </a:solidFill>
        </p:grpSpPr>
        <p:sp>
          <p:nvSpPr>
            <p:cNvPr id="8" name="Shape 22"/>
            <p:cNvSpPr/>
            <p:nvPr/>
          </p:nvSpPr>
          <p:spPr>
            <a:xfrm>
              <a:off x="-1" y="0"/>
              <a:ext cx="7404894" cy="139983"/>
            </a:xfrm>
            <a:prstGeom prst="rect">
              <a:avLst/>
            </a:prstGeom>
            <a:grpFill/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24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4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Shape 23"/>
            <p:cNvSpPr/>
            <p:nvPr/>
          </p:nvSpPr>
          <p:spPr>
            <a:xfrm>
              <a:off x="0" y="0"/>
              <a:ext cx="11982027" cy="1"/>
            </a:xfrm>
            <a:prstGeom prst="line">
              <a:avLst/>
            </a:prstGeom>
            <a:grpFill/>
            <a:ln w="12700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457200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>
                <a:solidFill>
                  <a:prstClr val="black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5" y="3492499"/>
            <a:ext cx="10588415" cy="280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994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13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44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80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7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7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41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8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745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6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656113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1C19F0-1FB7-4AE0-896E-2777B6C6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D286FF-B124-458F-B57B-2B1D24945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/>
              <a:t>SYSTEMS</a:t>
            </a:r>
            <a:br>
              <a:rPr lang="en-US" sz="7200" b="1"/>
            </a:br>
            <a:r>
              <a:rPr lang="en-US" sz="7200" b="1"/>
              <a:t>ANALYSIS AND DESIGN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5B71ED79-E603-4351-A7EB-B158BDF0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3856038"/>
            <a:ext cx="104775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vi-VN" b="1"/>
              <a:t>Nguy</a:t>
            </a:r>
            <a:r>
              <a:rPr lang="en-US" b="1"/>
              <a:t>e</a:t>
            </a:r>
            <a:r>
              <a:rPr lang="vi-VN" b="1"/>
              <a:t>n Thanh B</a:t>
            </a:r>
            <a:r>
              <a:rPr lang="en-US" b="1"/>
              <a:t>i</a:t>
            </a:r>
            <a:r>
              <a:rPr lang="vi-VN" b="1"/>
              <a:t>nh, Nguy</a:t>
            </a:r>
            <a:r>
              <a:rPr lang="en-US" b="1"/>
              <a:t>e</a:t>
            </a:r>
            <a:r>
              <a:rPr lang="vi-VN" b="1"/>
              <a:t>n Quang V</a:t>
            </a:r>
            <a:r>
              <a:rPr lang="en-US" b="1"/>
              <a:t>u</a:t>
            </a:r>
            <a:r>
              <a:rPr lang="vi-VN" b="1"/>
              <a:t>, L</a:t>
            </a:r>
            <a:r>
              <a:rPr lang="en-US" b="1"/>
              <a:t>e</a:t>
            </a:r>
            <a:r>
              <a:rPr lang="vi-VN" b="1"/>
              <a:t> Vi</a:t>
            </a:r>
            <a:r>
              <a:rPr lang="en-US" b="1"/>
              <a:t>e</a:t>
            </a:r>
            <a:r>
              <a:rPr lang="vi-VN" b="1"/>
              <a:t>t Tr</a:t>
            </a:r>
            <a:r>
              <a:rPr lang="en-US" b="1"/>
              <a:t>uo</a:t>
            </a:r>
            <a:r>
              <a:rPr lang="vi-VN" b="1"/>
              <a:t>ng, Nguy</a:t>
            </a:r>
            <a:r>
              <a:rPr lang="en-US" b="1"/>
              <a:t>e</a:t>
            </a:r>
            <a:r>
              <a:rPr lang="vi-VN" b="1"/>
              <a:t>n Th</a:t>
            </a:r>
            <a:r>
              <a:rPr lang="en-US" b="1"/>
              <a:t>i</a:t>
            </a:r>
            <a:r>
              <a:rPr lang="vi-VN" b="1"/>
              <a:t> H</a:t>
            </a:r>
            <a:r>
              <a:rPr lang="en-US" b="1"/>
              <a:t>a</a:t>
            </a:r>
            <a:r>
              <a:rPr lang="vi-VN" b="1"/>
              <a:t>nh, V</a:t>
            </a:r>
            <a:r>
              <a:rPr lang="en-US" b="1"/>
              <a:t>o</a:t>
            </a:r>
            <a:r>
              <a:rPr lang="vi-VN" b="1"/>
              <a:t> V</a:t>
            </a:r>
            <a:r>
              <a:rPr lang="en-US" b="1"/>
              <a:t>a</a:t>
            </a:r>
            <a:r>
              <a:rPr lang="vi-VN" b="1"/>
              <a:t>n L</a:t>
            </a:r>
            <a:r>
              <a:rPr lang="en-US" b="1"/>
              <a:t>uon</a:t>
            </a:r>
            <a:r>
              <a:rPr lang="vi-VN" b="1"/>
              <a:t>g</a:t>
            </a:r>
            <a:r>
              <a:rPr lang="en-US" b="1"/>
              <a:t>,</a:t>
            </a:r>
            <a:r>
              <a:rPr lang="vi-VN" b="1"/>
              <a:t> L</a:t>
            </a:r>
            <a:r>
              <a:rPr lang="en-US" b="1"/>
              <a:t>e</a:t>
            </a:r>
            <a:r>
              <a:rPr lang="vi-VN" b="1"/>
              <a:t> Th</a:t>
            </a:r>
            <a:r>
              <a:rPr lang="en-US" b="1"/>
              <a:t>i</a:t>
            </a:r>
            <a:r>
              <a:rPr lang="vi-VN" b="1"/>
              <a:t> B</a:t>
            </a:r>
            <a:r>
              <a:rPr lang="en-US" b="1"/>
              <a:t>i</a:t>
            </a:r>
            <a:r>
              <a:rPr lang="vi-VN" b="1"/>
              <a:t>ch Tra</a:t>
            </a:r>
            <a:endParaRPr lang="en-US" b="1"/>
          </a:p>
          <a:p>
            <a:pPr algn="l">
              <a:lnSpc>
                <a:spcPct val="100000"/>
              </a:lnSpc>
            </a:pPr>
            <a:r>
              <a:rPr lang="en-US" b="1"/>
              <a:t>Faculty of Computer Science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476" name="Shape 14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Class</a:t>
            </a:r>
          </a:p>
        </p:txBody>
      </p:sp>
      <p:sp>
        <p:nvSpPr>
          <p:cNvPr id="1477" name="Shape 1477"/>
          <p:cNvSpPr>
            <a:spLocks noGrp="1"/>
          </p:cNvSpPr>
          <p:nvPr>
            <p:ph type="body" idx="1"/>
          </p:nvPr>
        </p:nvSpPr>
        <p:spPr>
          <a:xfrm>
            <a:off x="450243" y="1155036"/>
            <a:ext cx="10789257" cy="528864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UML class </a:t>
            </a:r>
          </a:p>
          <a:p>
            <a:pPr lvl="1">
              <a:defRPr sz="1800"/>
            </a:pPr>
            <a:r>
              <a:rPr sz="2000"/>
              <a:t>represents the class or interface concept of object-oriented programming language</a:t>
            </a:r>
          </a:p>
          <a:p>
            <a:pPr lvl="1">
              <a:defRPr sz="1800"/>
            </a:pPr>
            <a:r>
              <a:rPr sz="2000"/>
              <a:t>consists of a set of attributes and operation</a:t>
            </a:r>
          </a:p>
          <a:p>
            <a:pPr lvl="1">
              <a:defRPr sz="1800"/>
            </a:pPr>
            <a:r>
              <a:rPr sz="2000"/>
              <a:t>can be graphically represented in several forms</a:t>
            </a:r>
          </a:p>
        </p:txBody>
      </p:sp>
      <p:grpSp>
        <p:nvGrpSpPr>
          <p:cNvPr id="1489" name="Group 1489"/>
          <p:cNvGrpSpPr/>
          <p:nvPr/>
        </p:nvGrpSpPr>
        <p:grpSpPr>
          <a:xfrm>
            <a:off x="1687772" y="2526449"/>
            <a:ext cx="8575170" cy="1768995"/>
            <a:chOff x="0" y="-144497"/>
            <a:chExt cx="9146846" cy="2515899"/>
          </a:xfrm>
        </p:grpSpPr>
        <p:sp>
          <p:nvSpPr>
            <p:cNvPr id="1478" name="Shape 1478"/>
            <p:cNvSpPr/>
            <p:nvPr/>
          </p:nvSpPr>
          <p:spPr>
            <a:xfrm>
              <a:off x="0" y="3173"/>
              <a:ext cx="1768145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ClassName</a:t>
              </a:r>
            </a:p>
          </p:txBody>
        </p:sp>
        <p:grpSp>
          <p:nvGrpSpPr>
            <p:cNvPr id="1481" name="Group 1481"/>
            <p:cNvGrpSpPr/>
            <p:nvPr/>
          </p:nvGrpSpPr>
          <p:grpSpPr>
            <a:xfrm>
              <a:off x="2455333" y="-144497"/>
              <a:ext cx="1771851" cy="1502440"/>
              <a:chOff x="0" y="-144496"/>
              <a:chExt cx="1771850" cy="1502438"/>
            </a:xfrm>
          </p:grpSpPr>
          <p:sp>
            <p:nvSpPr>
              <p:cNvPr id="1479" name="Shape 1479"/>
              <p:cNvSpPr/>
              <p:nvPr/>
            </p:nvSpPr>
            <p:spPr>
              <a:xfrm>
                <a:off x="3705" y="373062"/>
                <a:ext cx="1768145" cy="98488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attribute1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attribute2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…</a:t>
                </a:r>
              </a:p>
            </p:txBody>
          </p:sp>
          <p:sp>
            <p:nvSpPr>
              <p:cNvPr id="1480" name="Shape 1480"/>
              <p:cNvSpPr/>
              <p:nvPr/>
            </p:nvSpPr>
            <p:spPr>
              <a:xfrm>
                <a:off x="0" y="-144496"/>
                <a:ext cx="1768145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ClassName</a:t>
                </a:r>
              </a:p>
            </p:txBody>
          </p:sp>
        </p:grpSp>
        <p:grpSp>
          <p:nvGrpSpPr>
            <p:cNvPr id="1484" name="Group 1484"/>
            <p:cNvGrpSpPr/>
            <p:nvPr/>
          </p:nvGrpSpPr>
          <p:grpSpPr>
            <a:xfrm>
              <a:off x="4910666" y="-136030"/>
              <a:ext cx="1771851" cy="1502440"/>
              <a:chOff x="0" y="-144496"/>
              <a:chExt cx="1771850" cy="1502438"/>
            </a:xfrm>
          </p:grpSpPr>
          <p:sp>
            <p:nvSpPr>
              <p:cNvPr id="1482" name="Shape 1482"/>
              <p:cNvSpPr/>
              <p:nvPr/>
            </p:nvSpPr>
            <p:spPr>
              <a:xfrm>
                <a:off x="3705" y="373062"/>
                <a:ext cx="1768145" cy="98488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operation1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operation2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…</a:t>
                </a:r>
              </a:p>
            </p:txBody>
          </p:sp>
          <p:sp>
            <p:nvSpPr>
              <p:cNvPr id="1483" name="Shape 1483"/>
              <p:cNvSpPr/>
              <p:nvPr/>
            </p:nvSpPr>
            <p:spPr>
              <a:xfrm>
                <a:off x="0" y="-144496"/>
                <a:ext cx="1768145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ClassName</a:t>
                </a:r>
              </a:p>
            </p:txBody>
          </p:sp>
        </p:grpSp>
        <p:grpSp>
          <p:nvGrpSpPr>
            <p:cNvPr id="1488" name="Group 1488"/>
            <p:cNvGrpSpPr/>
            <p:nvPr/>
          </p:nvGrpSpPr>
          <p:grpSpPr>
            <a:xfrm>
              <a:off x="7366000" y="-119097"/>
              <a:ext cx="1780846" cy="2490499"/>
              <a:chOff x="0" y="-144496"/>
              <a:chExt cx="1780845" cy="2490497"/>
            </a:xfrm>
          </p:grpSpPr>
          <p:sp>
            <p:nvSpPr>
              <p:cNvPr id="1485" name="Shape 1485"/>
              <p:cNvSpPr/>
              <p:nvPr/>
            </p:nvSpPr>
            <p:spPr>
              <a:xfrm>
                <a:off x="3705" y="373063"/>
                <a:ext cx="1768145" cy="98488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attribute1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attribute2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…</a:t>
                </a:r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0" y="-144496"/>
                <a:ext cx="1768145" cy="52527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ClassName</a:t>
                </a:r>
              </a:p>
            </p:txBody>
          </p:sp>
          <p:sp>
            <p:nvSpPr>
              <p:cNvPr id="1487" name="Shape 1487"/>
              <p:cNvSpPr/>
              <p:nvPr/>
            </p:nvSpPr>
            <p:spPr>
              <a:xfrm>
                <a:off x="12699" y="1361122"/>
                <a:ext cx="1768146" cy="98487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operation1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operation2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…</a:t>
                </a:r>
              </a:p>
            </p:txBody>
          </p:sp>
        </p:grpSp>
      </p:grpSp>
      <p:sp>
        <p:nvSpPr>
          <p:cNvPr id="1490" name="Shape 1490"/>
          <p:cNvSpPr/>
          <p:nvPr/>
        </p:nvSpPr>
        <p:spPr>
          <a:xfrm>
            <a:off x="2082663" y="5275339"/>
            <a:ext cx="1657636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b="0"/>
            </a:pPr>
            <a:r>
              <a:rPr b="1"/>
              <a:t>ClassName</a:t>
            </a:r>
          </a:p>
        </p:txBody>
      </p:sp>
      <p:sp>
        <p:nvSpPr>
          <p:cNvPr id="1491" name="Shape 1491"/>
          <p:cNvSpPr/>
          <p:nvPr/>
        </p:nvSpPr>
        <p:spPr>
          <a:xfrm>
            <a:off x="6250874" y="4420860"/>
            <a:ext cx="2668552" cy="862114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class </a:t>
            </a:r>
            <a:r>
              <a:rPr sz="1700" b="1">
                <a:latin typeface="Verdana"/>
                <a:ea typeface="Verdana"/>
                <a:cs typeface="Verdana"/>
                <a:sym typeface="Verdana"/>
              </a:rPr>
              <a:t>ClassName</a:t>
            </a:r>
            <a:r>
              <a:rPr sz="1700">
                <a:latin typeface="Verdana"/>
                <a:ea typeface="Verdana"/>
                <a:cs typeface="Verdana"/>
                <a:sym typeface="Verdana"/>
              </a:rPr>
              <a:t> {     </a:t>
            </a:r>
          </a:p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 …</a:t>
            </a:r>
          </a:p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};</a:t>
            </a:r>
          </a:p>
        </p:txBody>
      </p:sp>
      <p:sp>
        <p:nvSpPr>
          <p:cNvPr id="1492" name="Shape 1492"/>
          <p:cNvSpPr/>
          <p:nvPr/>
        </p:nvSpPr>
        <p:spPr>
          <a:xfrm>
            <a:off x="6234999" y="5581566"/>
            <a:ext cx="3450023" cy="862114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public class </a:t>
            </a:r>
            <a:r>
              <a:rPr sz="1700" b="1">
                <a:latin typeface="Verdana"/>
                <a:ea typeface="Verdana"/>
                <a:cs typeface="Verdana"/>
                <a:sym typeface="Verdana"/>
              </a:rPr>
              <a:t>ClassName</a:t>
            </a:r>
            <a:r>
              <a:rPr sz="1700">
                <a:latin typeface="Verdana"/>
                <a:ea typeface="Verdana"/>
                <a:cs typeface="Verdana"/>
                <a:sym typeface="Verdana"/>
              </a:rPr>
              <a:t> {     </a:t>
            </a:r>
          </a:p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 …</a:t>
            </a:r>
          </a:p>
          <a:p>
            <a:pPr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};</a:t>
            </a:r>
          </a:p>
        </p:txBody>
      </p:sp>
      <p:sp>
        <p:nvSpPr>
          <p:cNvPr id="1493" name="Shape 1493"/>
          <p:cNvSpPr/>
          <p:nvPr/>
        </p:nvSpPr>
        <p:spPr>
          <a:xfrm>
            <a:off x="3920876" y="5227166"/>
            <a:ext cx="2134817" cy="363791"/>
          </a:xfrm>
          <a:prstGeom prst="leftRightArrow">
            <a:avLst>
              <a:gd name="adj1" fmla="val 32000"/>
              <a:gd name="adj2" fmla="val 108004"/>
            </a:avLst>
          </a:prstGeom>
          <a:solidFill>
            <a:srgbClr val="EBEBEB"/>
          </a:solidFill>
          <a:ln w="6350">
            <a:solidFill/>
            <a:round/>
          </a:ln>
        </p:spPr>
        <p:txBody>
          <a:bodyPr lIns="42520" tIns="42520" rIns="42520" bIns="42520" anchor="ctr"/>
          <a:lstStyle/>
          <a:p>
            <a:pPr lvl="0"/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9011622" y="4730616"/>
            <a:ext cx="42250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C++</a:t>
            </a:r>
          </a:p>
        </p:txBody>
      </p:sp>
      <p:sp>
        <p:nvSpPr>
          <p:cNvPr id="1495" name="Shape 1495"/>
          <p:cNvSpPr/>
          <p:nvPr/>
        </p:nvSpPr>
        <p:spPr>
          <a:xfrm>
            <a:off x="9808766" y="5878181"/>
            <a:ext cx="454176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632353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498" name="Shape 14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Attributes</a:t>
            </a:r>
          </a:p>
        </p:txBody>
      </p:sp>
      <p:sp>
        <p:nvSpPr>
          <p:cNvPr id="1499" name="Shape 1499"/>
          <p:cNvSpPr>
            <a:spLocks noGrp="1"/>
          </p:cNvSpPr>
          <p:nvPr>
            <p:ph type="body" idx="1"/>
          </p:nvPr>
        </p:nvSpPr>
        <p:spPr>
          <a:xfrm>
            <a:off x="501043" y="1269336"/>
            <a:ext cx="10789257" cy="5220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Attributes represent the necessary data of class instances</a:t>
            </a:r>
          </a:p>
          <a:p>
            <a:pPr lvl="0">
              <a:defRPr sz="1800"/>
            </a:pPr>
            <a:r>
              <a:rPr sz="2000" dirty="0"/>
              <a:t>Attributes can have</a:t>
            </a:r>
          </a:p>
          <a:p>
            <a:pPr lvl="1">
              <a:defRPr sz="1800"/>
            </a:pPr>
            <a:r>
              <a:rPr sz="2000" dirty="0"/>
              <a:t>a type</a:t>
            </a:r>
          </a:p>
          <a:p>
            <a:pPr lvl="2">
              <a:defRPr sz="1800"/>
            </a:pPr>
            <a:r>
              <a:rPr dirty="0"/>
              <a:t>simple type</a:t>
            </a:r>
          </a:p>
          <a:p>
            <a:pPr lvl="3">
              <a:defRPr sz="1800"/>
            </a:pPr>
            <a:r>
              <a:rPr sz="2000" dirty="0"/>
              <a:t>number : integer</a:t>
            </a:r>
          </a:p>
          <a:p>
            <a:pPr lvl="3">
              <a:defRPr sz="1800"/>
            </a:pPr>
            <a:r>
              <a:rPr sz="2000" dirty="0"/>
              <a:t>length : double</a:t>
            </a:r>
          </a:p>
          <a:p>
            <a:pPr lvl="3">
              <a:defRPr sz="1800"/>
            </a:pPr>
            <a:r>
              <a:rPr sz="2000" dirty="0"/>
              <a:t>text : string</a:t>
            </a:r>
          </a:p>
          <a:p>
            <a:pPr lvl="2">
              <a:defRPr sz="1800"/>
            </a:pPr>
            <a:r>
              <a:rPr dirty="0"/>
              <a:t>complex type</a:t>
            </a:r>
          </a:p>
          <a:p>
            <a:pPr lvl="3">
              <a:defRPr sz="1800"/>
            </a:pPr>
            <a:r>
              <a:rPr sz="2000" dirty="0"/>
              <a:t>center : </a:t>
            </a:r>
            <a:r>
              <a:rPr lang="vi-VN" sz="2000" dirty="0"/>
              <a:t>P</a:t>
            </a:r>
            <a:r>
              <a:rPr sz="2000" dirty="0" err="1"/>
              <a:t>oint</a:t>
            </a:r>
            <a:endParaRPr sz="2000" dirty="0"/>
          </a:p>
          <a:p>
            <a:pPr lvl="3">
              <a:defRPr sz="1800"/>
            </a:pPr>
            <a:r>
              <a:rPr sz="2000" dirty="0"/>
              <a:t>date : Data</a:t>
            </a:r>
          </a:p>
          <a:p>
            <a:pPr lvl="1">
              <a:defRPr sz="1800"/>
            </a:pPr>
            <a:r>
              <a:rPr sz="2000" dirty="0"/>
              <a:t>A value by default</a:t>
            </a:r>
          </a:p>
          <a:p>
            <a:pPr lvl="2">
              <a:defRPr sz="1800"/>
            </a:pPr>
            <a:r>
              <a:rPr dirty="0"/>
              <a:t>number : integer = 10</a:t>
            </a:r>
          </a:p>
          <a:p>
            <a:pPr lvl="1">
              <a:defRPr sz="1800"/>
            </a:pPr>
            <a:r>
              <a:rPr sz="2000" dirty="0"/>
              <a:t>A list of possible value</a:t>
            </a:r>
          </a:p>
          <a:p>
            <a:pPr lvl="2">
              <a:defRPr sz="1800"/>
            </a:pPr>
            <a:r>
              <a:rPr dirty="0"/>
              <a:t>color : Color = red {red, blue, purple, yellow}</a:t>
            </a:r>
          </a:p>
        </p:txBody>
      </p:sp>
      <p:grpSp>
        <p:nvGrpSpPr>
          <p:cNvPr id="1502" name="Group 1502"/>
          <p:cNvGrpSpPr/>
          <p:nvPr/>
        </p:nvGrpSpPr>
        <p:grpSpPr>
          <a:xfrm>
            <a:off x="7129362" y="2414400"/>
            <a:ext cx="4643538" cy="2525900"/>
            <a:chOff x="0" y="0"/>
            <a:chExt cx="4555001" cy="2412936"/>
          </a:xfrm>
        </p:grpSpPr>
        <p:sp>
          <p:nvSpPr>
            <p:cNvPr id="1500" name="Shape 1500"/>
            <p:cNvSpPr/>
            <p:nvPr/>
          </p:nvSpPr>
          <p:spPr>
            <a:xfrm>
              <a:off x="0" y="0"/>
              <a:ext cx="4555001" cy="466824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marR="0" algn="ctr">
                <a:defRPr sz="20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 b="0"/>
              </a:pPr>
              <a:r>
                <a:rPr sz="1700"/>
                <a:t>Person</a:t>
              </a: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0" y="473033"/>
              <a:ext cx="4555001" cy="193990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name : string</a:t>
              </a:r>
            </a:p>
            <a:p>
              <a:pPr>
                <a:defRPr sz="1800">
                  <a:uFillTx/>
                </a:defRPr>
              </a:pPr>
              <a:r>
                <a:rPr dirty="0" err="1">
                  <a:latin typeface="Verdana"/>
                  <a:ea typeface="Verdana"/>
                  <a:cs typeface="Verdana"/>
                  <a:sym typeface="Verdana"/>
                </a:rPr>
                <a:t>firstName</a:t>
              </a: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 : string</a:t>
              </a:r>
            </a:p>
            <a:p>
              <a:pPr>
                <a:defRPr sz="1800">
                  <a:uFillTx/>
                </a:defRPr>
              </a:pPr>
              <a:r>
                <a:rPr dirty="0" err="1">
                  <a:latin typeface="Verdana"/>
                  <a:ea typeface="Verdana"/>
                  <a:cs typeface="Verdana"/>
                  <a:sym typeface="Verdana"/>
                </a:rPr>
                <a:t>dateOfBirth</a:t>
              </a: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 : Date</a:t>
              </a:r>
            </a:p>
            <a:p>
              <a:pPr>
                <a:defRPr sz="1800">
                  <a:uFillTx/>
                </a:defRPr>
              </a:pPr>
              <a:r>
                <a:rPr dirty="0" err="1">
                  <a:latin typeface="Verdana"/>
                  <a:ea typeface="Verdana"/>
                  <a:cs typeface="Verdana"/>
                  <a:sym typeface="Verdana"/>
                </a:rPr>
                <a:t>nbChildren</a:t>
              </a: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 : integer = 0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married : Boolean = false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profession : string = « not defined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291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05" name="Shape 15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Attributes</a:t>
            </a:r>
          </a:p>
        </p:txBody>
      </p:sp>
      <p:sp>
        <p:nvSpPr>
          <p:cNvPr id="1506" name="Shape 1506"/>
          <p:cNvSpPr>
            <a:spLocks noGrp="1"/>
          </p:cNvSpPr>
          <p:nvPr>
            <p:ph type="body" idx="1"/>
          </p:nvPr>
        </p:nvSpPr>
        <p:spPr>
          <a:xfrm>
            <a:off x="415308" y="1276858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An attribute represents only the data related to </a:t>
            </a:r>
            <a:r>
              <a:rPr sz="2000" b="1"/>
              <a:t>the class that has this attribute</a:t>
            </a:r>
          </a:p>
          <a:p>
            <a:pPr lvl="0">
              <a:defRPr sz="1800"/>
            </a:pPr>
            <a:endParaRPr sz="2000" b="1"/>
          </a:p>
          <a:p>
            <a:pPr lvl="0">
              <a:defRPr sz="1800"/>
            </a:pPr>
            <a:r>
              <a:rPr sz="2000"/>
              <a:t>Example</a:t>
            </a:r>
          </a:p>
        </p:txBody>
      </p:sp>
      <p:grpSp>
        <p:nvGrpSpPr>
          <p:cNvPr id="1509" name="Group 1509"/>
          <p:cNvGrpSpPr/>
          <p:nvPr/>
        </p:nvGrpSpPr>
        <p:grpSpPr>
          <a:xfrm>
            <a:off x="3422413" y="1890844"/>
            <a:ext cx="3018875" cy="1100760"/>
            <a:chOff x="0" y="12700"/>
            <a:chExt cx="3220131" cy="1064563"/>
          </a:xfrm>
        </p:grpSpPr>
        <p:sp>
          <p:nvSpPr>
            <p:cNvPr id="1507" name="Shape 1507"/>
            <p:cNvSpPr/>
            <p:nvPr/>
          </p:nvSpPr>
          <p:spPr>
            <a:xfrm>
              <a:off x="0" y="12700"/>
              <a:ext cx="3220132" cy="40816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marR="0" algn="ctr">
                <a:defRPr sz="20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 b="0"/>
              </a:pPr>
              <a:r>
                <a:rPr sz="1700"/>
                <a:t>Cashier</a:t>
              </a: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0" y="413594"/>
              <a:ext cx="3220132" cy="66367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name : string</a:t>
              </a:r>
            </a:p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registerNumber : int</a:t>
              </a:r>
            </a:p>
          </p:txBody>
        </p:sp>
      </p:grpSp>
      <p:grpSp>
        <p:nvGrpSpPr>
          <p:cNvPr id="1517" name="Group 1517"/>
          <p:cNvGrpSpPr/>
          <p:nvPr/>
        </p:nvGrpSpPr>
        <p:grpSpPr>
          <a:xfrm>
            <a:off x="1556428" y="3578271"/>
            <a:ext cx="7254630" cy="763228"/>
            <a:chOff x="0" y="-90311"/>
            <a:chExt cx="7738270" cy="1085480"/>
          </a:xfrm>
        </p:grpSpPr>
        <p:grpSp>
          <p:nvGrpSpPr>
            <p:cNvPr id="1512" name="Group 1512"/>
            <p:cNvGrpSpPr/>
            <p:nvPr/>
          </p:nvGrpSpPr>
          <p:grpSpPr>
            <a:xfrm>
              <a:off x="0" y="-36935"/>
              <a:ext cx="2663825" cy="1032104"/>
              <a:chOff x="0" y="-108372"/>
              <a:chExt cx="2663825" cy="1032102"/>
            </a:xfrm>
          </p:grpSpPr>
          <p:sp>
            <p:nvSpPr>
              <p:cNvPr id="1510" name="Shape 1510"/>
              <p:cNvSpPr/>
              <p:nvPr/>
            </p:nvSpPr>
            <p:spPr>
              <a:xfrm>
                <a:off x="0" y="-108372"/>
                <a:ext cx="2663825" cy="50338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20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 b="0"/>
                </a:pPr>
                <a:r>
                  <a:rPr sz="1700"/>
                  <a:t>Cashier</a:t>
                </a:r>
              </a:p>
            </p:txBody>
          </p:sp>
          <p:sp>
            <p:nvSpPr>
              <p:cNvPr id="1511" name="Shape 1511"/>
              <p:cNvSpPr/>
              <p:nvPr/>
            </p:nvSpPr>
            <p:spPr>
              <a:xfrm>
                <a:off x="0" y="398462"/>
                <a:ext cx="2663825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/>
                <a:r>
                  <a:t>name : string</a:t>
                </a:r>
              </a:p>
            </p:txBody>
          </p:sp>
        </p:grpSp>
        <p:grpSp>
          <p:nvGrpSpPr>
            <p:cNvPr id="1515" name="Group 1515"/>
            <p:cNvGrpSpPr/>
            <p:nvPr/>
          </p:nvGrpSpPr>
          <p:grpSpPr>
            <a:xfrm>
              <a:off x="4537075" y="-90311"/>
              <a:ext cx="3201195" cy="1026742"/>
              <a:chOff x="0" y="-90310"/>
              <a:chExt cx="3201194" cy="1026740"/>
            </a:xfrm>
          </p:grpSpPr>
          <p:sp>
            <p:nvSpPr>
              <p:cNvPr id="1513" name="Shape 1513"/>
              <p:cNvSpPr/>
              <p:nvPr/>
            </p:nvSpPr>
            <p:spPr>
              <a:xfrm>
                <a:off x="0" y="-90310"/>
                <a:ext cx="3201194" cy="50338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20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 b="0"/>
                </a:pPr>
                <a:r>
                  <a:rPr sz="1700"/>
                  <a:t>Register</a:t>
                </a:r>
              </a:p>
            </p:txBody>
          </p:sp>
          <p:sp>
            <p:nvSpPr>
              <p:cNvPr id="1514" name="Shape 1514"/>
              <p:cNvSpPr/>
              <p:nvPr/>
            </p:nvSpPr>
            <p:spPr>
              <a:xfrm>
                <a:off x="0" y="411162"/>
                <a:ext cx="3201194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>
                    <a:latin typeface="Verdana"/>
                    <a:ea typeface="Verdana"/>
                    <a:cs typeface="Verdana"/>
                    <a:sym typeface="Verdana"/>
                  </a:rPr>
                  <a:t>number : int</a:t>
                </a:r>
              </a:p>
            </p:txBody>
          </p:sp>
        </p:grpSp>
        <p:sp>
          <p:nvSpPr>
            <p:cNvPr id="1516" name="Shape 1516"/>
            <p:cNvSpPr/>
            <p:nvPr/>
          </p:nvSpPr>
          <p:spPr>
            <a:xfrm>
              <a:off x="2665412" y="228600"/>
              <a:ext cx="187166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8" name="Shape 1518"/>
          <p:cNvSpPr/>
          <p:nvPr/>
        </p:nvSpPr>
        <p:spPr>
          <a:xfrm>
            <a:off x="4391604" y="3186356"/>
            <a:ext cx="1080493" cy="455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519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479" y="1890844"/>
            <a:ext cx="3812158" cy="1608254"/>
          </a:xfrm>
          <a:prstGeom prst="rect">
            <a:avLst/>
          </a:prstGeom>
          <a:ln w="6350">
            <a:round/>
          </a:ln>
        </p:spPr>
      </p:pic>
      <p:pic>
        <p:nvPicPr>
          <p:cNvPr id="1520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293" y="4410040"/>
            <a:ext cx="3015365" cy="1975129"/>
          </a:xfrm>
          <a:prstGeom prst="rect">
            <a:avLst/>
          </a:prstGeom>
          <a:ln w="6350">
            <a:round/>
          </a:ln>
        </p:spPr>
      </p:pic>
      <p:pic>
        <p:nvPicPr>
          <p:cNvPr id="1521" name="Screen Shot 2015-06-28 at 16.28.27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241" y="4799444"/>
            <a:ext cx="2339279" cy="1608254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7917885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24" name="Shape 15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Attributes</a:t>
            </a:r>
          </a:p>
        </p:txBody>
      </p:sp>
      <p:sp>
        <p:nvSpPr>
          <p:cNvPr id="1525" name="Shape 15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Identifying attributes</a:t>
            </a:r>
          </a:p>
          <a:p>
            <a:pPr lvl="1">
              <a:defRPr sz="1800"/>
            </a:pPr>
            <a:r>
              <a:rPr sz="2000"/>
              <a:t>Attributes are </a:t>
            </a:r>
            <a:r>
              <a:rPr sz="2000" b="1"/>
              <a:t>numbers</a:t>
            </a:r>
            <a:r>
              <a:rPr sz="2000"/>
              <a:t> or </a:t>
            </a:r>
            <a:r>
              <a:rPr sz="2000" b="1"/>
              <a:t>strings</a:t>
            </a:r>
            <a:endParaRPr sz="2000"/>
          </a:p>
          <a:p>
            <a:pPr lvl="2">
              <a:defRPr sz="1800"/>
            </a:pPr>
            <a:r>
              <a:t>Since attributes represent the characteristics of the objects</a:t>
            </a:r>
          </a:p>
          <a:p>
            <a:pPr lvl="1">
              <a:defRPr sz="1800"/>
            </a:pPr>
            <a:r>
              <a:rPr sz="2000"/>
              <a:t>Distinguishing between attributes and classes</a:t>
            </a:r>
          </a:p>
          <a:p>
            <a:pPr lvl="2">
              <a:defRPr sz="1800"/>
            </a:pPr>
            <a:r>
              <a:t>If a characteristic of a class is not capable of doing something, then this is possibly an attribute</a:t>
            </a:r>
          </a:p>
          <a:p>
            <a:pPr lvl="2">
              <a:defRPr sz="1800"/>
            </a:pPr>
            <a:r>
              <a:t>If we doubt that an attribute is a class, then it is considered as a class</a:t>
            </a:r>
          </a:p>
          <a:p>
            <a:pPr lvl="3">
              <a:defRPr sz="1800"/>
            </a:pPr>
            <a:r>
              <a:rPr sz="2000"/>
              <a:t>Does that </a:t>
            </a:r>
            <a:r>
              <a:rPr sz="2000" i="1"/>
              <a:t>salary</a:t>
            </a:r>
            <a:r>
              <a:rPr sz="2000"/>
              <a:t> is an attribute of </a:t>
            </a:r>
            <a:r>
              <a:rPr sz="2000" i="1"/>
              <a:t>Person</a:t>
            </a:r>
            <a:r>
              <a:rPr sz="2000"/>
              <a:t> class?</a:t>
            </a:r>
          </a:p>
          <a:p>
            <a:pPr lvl="3">
              <a:defRPr sz="1800"/>
            </a:pPr>
            <a:r>
              <a:rPr sz="2000"/>
              <a:t>If in doubt, then we consider that the </a:t>
            </a:r>
            <a:r>
              <a:rPr sz="2000" i="1"/>
              <a:t>salary</a:t>
            </a:r>
            <a:r>
              <a:rPr sz="2000"/>
              <a:t> is a class.</a:t>
            </a:r>
          </a:p>
        </p:txBody>
      </p:sp>
    </p:spTree>
    <p:extLst>
      <p:ext uri="{BB962C8B-B14F-4D97-AF65-F5344CB8AC3E}">
        <p14:creationId xmlns:p14="http://schemas.microsoft.com/office/powerpoint/2010/main" val="11296172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28" name="Shape 15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Operations / Methods</a:t>
            </a:r>
          </a:p>
        </p:txBody>
      </p:sp>
      <p:sp>
        <p:nvSpPr>
          <p:cNvPr id="1529" name="Shape 15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Operations represent the </a:t>
            </a:r>
            <a:r>
              <a:rPr sz="2000" b="1" dirty="0" err="1"/>
              <a:t>behaviours</a:t>
            </a:r>
            <a:r>
              <a:rPr sz="2000" dirty="0"/>
              <a:t> of instance of the class</a:t>
            </a:r>
          </a:p>
          <a:p>
            <a:pPr lvl="0">
              <a:defRPr sz="1800"/>
            </a:pPr>
            <a:r>
              <a:rPr sz="2000" dirty="0"/>
              <a:t>The </a:t>
            </a:r>
            <a:r>
              <a:rPr sz="2000" dirty="0" err="1"/>
              <a:t>behaviour</a:t>
            </a:r>
            <a:r>
              <a:rPr sz="2000" dirty="0"/>
              <a:t> of a class includes</a:t>
            </a:r>
          </a:p>
          <a:p>
            <a:pPr lvl="1">
              <a:defRPr sz="1800"/>
            </a:pPr>
            <a:r>
              <a:rPr sz="2000" dirty="0"/>
              <a:t>The </a:t>
            </a:r>
            <a:r>
              <a:rPr sz="2000" b="1" dirty="0"/>
              <a:t>getters</a:t>
            </a:r>
            <a:r>
              <a:rPr sz="2000" dirty="0"/>
              <a:t> and </a:t>
            </a:r>
            <a:r>
              <a:rPr sz="2000" b="1" dirty="0"/>
              <a:t>setters</a:t>
            </a:r>
            <a:r>
              <a:rPr sz="2000" dirty="0"/>
              <a:t> that manipulate the data of class instances</a:t>
            </a:r>
          </a:p>
          <a:p>
            <a:pPr lvl="1">
              <a:defRPr sz="1800"/>
            </a:pPr>
            <a:r>
              <a:rPr sz="2000" dirty="0"/>
              <a:t>A certain number of tasks associated with the </a:t>
            </a:r>
            <a:r>
              <a:rPr sz="2000" b="1" dirty="0"/>
              <a:t>responsibility</a:t>
            </a:r>
            <a:r>
              <a:rPr sz="2000" dirty="0"/>
              <a:t> of the class</a:t>
            </a:r>
          </a:p>
          <a:p>
            <a:pPr lvl="1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Operations can have</a:t>
            </a:r>
          </a:p>
          <a:p>
            <a:pPr lvl="1">
              <a:defRPr sz="1800"/>
            </a:pPr>
            <a:r>
              <a:rPr sz="2000" dirty="0"/>
              <a:t>a name</a:t>
            </a:r>
          </a:p>
          <a:p>
            <a:pPr lvl="2">
              <a:defRPr sz="1800"/>
            </a:pPr>
            <a:r>
              <a:rPr dirty="0"/>
              <a:t>area, calculate, …</a:t>
            </a:r>
          </a:p>
          <a:p>
            <a:pPr lvl="1">
              <a:defRPr sz="1800"/>
            </a:pPr>
            <a:r>
              <a:rPr sz="2000" dirty="0"/>
              <a:t>a returned type</a:t>
            </a:r>
          </a:p>
          <a:p>
            <a:pPr lvl="2">
              <a:defRPr sz="1800"/>
            </a:pPr>
            <a:r>
              <a:rPr dirty="0"/>
              <a:t>area() : double</a:t>
            </a:r>
          </a:p>
          <a:p>
            <a:pPr lvl="1">
              <a:defRPr sz="1800"/>
            </a:pPr>
            <a:r>
              <a:rPr sz="2000" dirty="0"/>
              <a:t>arguments with type</a:t>
            </a:r>
          </a:p>
          <a:p>
            <a:pPr lvl="2">
              <a:defRPr sz="1800"/>
            </a:pPr>
            <a:r>
              <a:rPr dirty="0"/>
              <a:t>move(p : Point)</a:t>
            </a:r>
          </a:p>
        </p:txBody>
      </p:sp>
      <p:grpSp>
        <p:nvGrpSpPr>
          <p:cNvPr id="1533" name="Group 1533"/>
          <p:cNvGrpSpPr/>
          <p:nvPr/>
        </p:nvGrpSpPr>
        <p:grpSpPr>
          <a:xfrm>
            <a:off x="6576962" y="3288333"/>
            <a:ext cx="2498827" cy="2148001"/>
            <a:chOff x="0" y="-144496"/>
            <a:chExt cx="2665413" cy="3054929"/>
          </a:xfrm>
        </p:grpSpPr>
        <p:sp>
          <p:nvSpPr>
            <p:cNvPr id="1530" name="Shape 1530"/>
            <p:cNvSpPr/>
            <p:nvPr/>
          </p:nvSpPr>
          <p:spPr>
            <a:xfrm>
              <a:off x="1587" y="-144496"/>
              <a:ext cx="2663826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 dirty="0"/>
                <a:t>Circle</a:t>
              </a: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1587" y="373061"/>
              <a:ext cx="2663826" cy="70035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center : Point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radius : double</a:t>
              </a: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0" y="1071985"/>
              <a:ext cx="2665413" cy="183844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lang="vi-VN" sz="1300" dirty="0">
                  <a:latin typeface="Verdana"/>
                  <a:ea typeface="Verdana"/>
                  <a:cs typeface="Verdana"/>
                  <a:sym typeface="Verdana"/>
                </a:rPr>
                <a:t>getCenter() : Point</a:t>
              </a:r>
            </a:p>
            <a:p>
              <a:pPr>
                <a:defRPr sz="1800">
                  <a:uFillTx/>
                </a:defRPr>
              </a:pPr>
              <a:r>
                <a:rPr lang="vi-VN" sz="1300" dirty="0">
                  <a:latin typeface="Verdana"/>
                  <a:ea typeface="Verdana"/>
                  <a:cs typeface="Verdana"/>
                  <a:sym typeface="Verdana"/>
                </a:rPr>
                <a:t>setCenter(p : Point)</a:t>
              </a:r>
            </a:p>
            <a:p>
              <a:pPr>
                <a:defRPr sz="1800">
                  <a:uFillTx/>
                </a:defRPr>
              </a:pPr>
              <a:r>
                <a:rPr lang="vi-VN" sz="1300" dirty="0">
                  <a:latin typeface="Verdana"/>
                  <a:ea typeface="Verdana"/>
                  <a:cs typeface="Verdana"/>
                  <a:sym typeface="Verdana"/>
                </a:rPr>
                <a:t>getRadius() : double</a:t>
              </a:r>
            </a:p>
            <a:p>
              <a:pPr>
                <a:defRPr sz="1800">
                  <a:uFillTx/>
                </a:defRPr>
              </a:pPr>
              <a:r>
                <a:rPr lang="vi-VN" sz="1300" dirty="0">
                  <a:latin typeface="Verdana"/>
                  <a:ea typeface="Verdana"/>
                  <a:cs typeface="Verdana"/>
                  <a:sym typeface="Verdana"/>
                </a:rPr>
                <a:t>setRadius(r : double)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area() : real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move(p : Point)</a:t>
              </a:r>
            </a:p>
          </p:txBody>
        </p:sp>
      </p:grpSp>
      <p:grpSp>
        <p:nvGrpSpPr>
          <p:cNvPr id="1536" name="Group 1536"/>
          <p:cNvGrpSpPr/>
          <p:nvPr/>
        </p:nvGrpSpPr>
        <p:grpSpPr>
          <a:xfrm>
            <a:off x="9580562" y="3258232"/>
            <a:ext cx="1824766" cy="1351261"/>
            <a:chOff x="0" y="0"/>
            <a:chExt cx="1946415" cy="1921792"/>
          </a:xfrm>
        </p:grpSpPr>
        <p:sp>
          <p:nvSpPr>
            <p:cNvPr id="1534" name="Shape 1534"/>
            <p:cNvSpPr/>
            <p:nvPr/>
          </p:nvSpPr>
          <p:spPr>
            <a:xfrm>
              <a:off x="0" y="0"/>
              <a:ext cx="1921793" cy="192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 flipV="1">
              <a:off x="940691" y="971806"/>
              <a:ext cx="10057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537" name="Shape 1537"/>
          <p:cNvSpPr/>
          <p:nvPr/>
        </p:nvSpPr>
        <p:spPr>
          <a:xfrm>
            <a:off x="9988835" y="3686672"/>
            <a:ext cx="521759" cy="28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uFillTx/>
              </a:defRPr>
            </a:pPr>
            <a:r>
              <a:rPr sz="1300">
                <a:uFill>
                  <a:solidFill/>
                </a:uFill>
              </a:rPr>
              <a:t>center</a:t>
            </a:r>
          </a:p>
        </p:txBody>
      </p:sp>
      <p:sp>
        <p:nvSpPr>
          <p:cNvPr id="1538" name="Shape 1538"/>
          <p:cNvSpPr/>
          <p:nvPr/>
        </p:nvSpPr>
        <p:spPr>
          <a:xfrm>
            <a:off x="10615898" y="3883125"/>
            <a:ext cx="500856" cy="28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uFillTx/>
              </a:defRPr>
            </a:pPr>
            <a:r>
              <a:rPr sz="1300">
                <a:uFill>
                  <a:solidFill/>
                </a:uFill>
              </a:rPr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41238364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Attributes can be deducted from other attributes</a:t>
            </a:r>
          </a:p>
          <a:p>
            <a:pPr lvl="1">
              <a:defRPr sz="1800"/>
            </a:pPr>
            <a:r>
              <a:rPr sz="2000" dirty="0"/>
              <a:t>age of a person can be derived from date of birth</a:t>
            </a:r>
          </a:p>
        </p:txBody>
      </p:sp>
      <p:sp>
        <p:nvSpPr>
          <p:cNvPr id="1541" name="Shape 154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42" name="Shape 15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Derived attributes</a:t>
            </a:r>
          </a:p>
        </p:txBody>
      </p:sp>
      <p:sp>
        <p:nvSpPr>
          <p:cNvPr id="1543" name="Shape 1543"/>
          <p:cNvSpPr/>
          <p:nvPr/>
        </p:nvSpPr>
        <p:spPr>
          <a:xfrm>
            <a:off x="2593033" y="3306899"/>
            <a:ext cx="2654598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b="0"/>
            </a:pPr>
            <a:r>
              <a:rPr b="1"/>
              <a:t>Person</a:t>
            </a:r>
          </a:p>
        </p:txBody>
      </p:sp>
      <p:sp>
        <p:nvSpPr>
          <p:cNvPr id="1544" name="Shape 1544"/>
          <p:cNvSpPr/>
          <p:nvPr/>
        </p:nvSpPr>
        <p:spPr>
          <a:xfrm>
            <a:off x="2593033" y="3645408"/>
            <a:ext cx="2654598" cy="127761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name : string</a:t>
            </a:r>
          </a:p>
          <a:p>
            <a:pPr>
              <a:defRPr sz="1800">
                <a:uFillTx/>
              </a:defRPr>
            </a:pP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firstName</a:t>
            </a: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 : string</a:t>
            </a:r>
          </a:p>
          <a:p>
            <a:pPr>
              <a:defRPr sz="1800">
                <a:uFillTx/>
              </a:defRPr>
            </a:pP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dat</a:t>
            </a:r>
            <a:r>
              <a:rPr lang="vi-VN" sz="1300" dirty="0"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OfBirth</a:t>
            </a: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 : Date</a:t>
            </a:r>
          </a:p>
          <a:p>
            <a:pPr>
              <a:defRPr sz="1800">
                <a:uFillTx/>
              </a:defRPr>
            </a:pP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/ age</a:t>
            </a:r>
          </a:p>
          <a:p>
            <a:pPr>
              <a:defRPr sz="1800">
                <a:uFillTx/>
              </a:defRPr>
            </a:pP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nbChildren</a:t>
            </a: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 : integer = 0</a:t>
            </a:r>
          </a:p>
          <a:p>
            <a:pPr>
              <a:defRPr sz="1800">
                <a:uFillTx/>
              </a:defRPr>
            </a:pP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married : Boolean = false</a:t>
            </a:r>
          </a:p>
        </p:txBody>
      </p:sp>
      <p:sp>
        <p:nvSpPr>
          <p:cNvPr id="1545" name="Shape 1545"/>
          <p:cNvSpPr/>
          <p:nvPr/>
        </p:nvSpPr>
        <p:spPr>
          <a:xfrm>
            <a:off x="6760221" y="3306477"/>
            <a:ext cx="2565798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b="0"/>
            </a:pPr>
            <a:r>
              <a:rPr b="1"/>
              <a:t>Person</a:t>
            </a:r>
          </a:p>
        </p:txBody>
      </p:sp>
      <p:sp>
        <p:nvSpPr>
          <p:cNvPr id="1546" name="Shape 1546"/>
          <p:cNvSpPr/>
          <p:nvPr/>
        </p:nvSpPr>
        <p:spPr>
          <a:xfrm>
            <a:off x="6760221" y="3657687"/>
            <a:ext cx="2565798" cy="1077557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name : string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firstName : string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dateOfBirth : Date 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nbChildren : integer = 0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married : Boolean = false</a:t>
            </a:r>
          </a:p>
        </p:txBody>
      </p:sp>
      <p:sp>
        <p:nvSpPr>
          <p:cNvPr id="1547" name="Shape 1547"/>
          <p:cNvSpPr/>
          <p:nvPr/>
        </p:nvSpPr>
        <p:spPr>
          <a:xfrm>
            <a:off x="6787059" y="4736963"/>
            <a:ext cx="2565798" cy="277338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sz="1300" dirty="0"/>
              <a:t>age()</a:t>
            </a:r>
          </a:p>
        </p:txBody>
      </p:sp>
      <p:sp>
        <p:nvSpPr>
          <p:cNvPr id="1548" name="Shape 1548"/>
          <p:cNvSpPr/>
          <p:nvPr/>
        </p:nvSpPr>
        <p:spPr>
          <a:xfrm>
            <a:off x="5410349" y="3684476"/>
            <a:ext cx="945060" cy="70879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49" name="Shape 1549"/>
          <p:cNvSpPr/>
          <p:nvPr/>
        </p:nvSpPr>
        <p:spPr>
          <a:xfrm>
            <a:off x="2979154" y="5000488"/>
            <a:ext cx="2062953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High level design</a:t>
            </a:r>
          </a:p>
        </p:txBody>
      </p:sp>
      <p:sp>
        <p:nvSpPr>
          <p:cNvPr id="1550" name="Shape 1550"/>
          <p:cNvSpPr/>
          <p:nvPr/>
        </p:nvSpPr>
        <p:spPr>
          <a:xfrm>
            <a:off x="7134437" y="5000488"/>
            <a:ext cx="1871042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Detailed design</a:t>
            </a:r>
          </a:p>
        </p:txBody>
      </p:sp>
      <p:sp>
        <p:nvSpPr>
          <p:cNvPr id="1551" name="Shape 1551"/>
          <p:cNvSpPr/>
          <p:nvPr/>
        </p:nvSpPr>
        <p:spPr>
          <a:xfrm>
            <a:off x="3587205" y="2574962"/>
            <a:ext cx="3313745" cy="261949"/>
          </a:xfrm>
          <a:prstGeom prst="rect">
            <a:avLst/>
          </a:prstGeom>
          <a:ln>
            <a:solidFill>
              <a:srgbClr val="FFFFFF"/>
            </a:solidFill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solidFill>
                  <a:srgbClr val="6699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/>
              <a:t>{age = </a:t>
            </a:r>
            <a:r>
              <a:rPr lang="vi-VN" sz="1200" dirty="0"/>
              <a:t>(</a:t>
            </a:r>
            <a:r>
              <a:rPr sz="1200" dirty="0" err="1"/>
              <a:t>currentDate</a:t>
            </a:r>
            <a:r>
              <a:rPr sz="1200" dirty="0"/>
              <a:t> </a:t>
            </a:r>
            <a:r>
              <a:rPr lang="x-none" sz="1200" dirty="0"/>
              <a:t>–</a:t>
            </a:r>
            <a:r>
              <a:rPr sz="1200" dirty="0"/>
              <a:t> </a:t>
            </a:r>
            <a:r>
              <a:rPr sz="1200" dirty="0" err="1"/>
              <a:t>dateOfBirth</a:t>
            </a:r>
            <a:r>
              <a:rPr lang="vi-VN" sz="1200" dirty="0"/>
              <a:t>)/365</a:t>
            </a:r>
            <a:r>
              <a:rPr sz="1200" dirty="0"/>
              <a:t>}</a:t>
            </a:r>
          </a:p>
        </p:txBody>
      </p:sp>
      <p:sp>
        <p:nvSpPr>
          <p:cNvPr id="1552" name="Shape 1552"/>
          <p:cNvSpPr/>
          <p:nvPr/>
        </p:nvSpPr>
        <p:spPr>
          <a:xfrm flipV="1">
            <a:off x="3182393" y="2878571"/>
            <a:ext cx="2497336" cy="1367359"/>
          </a:xfrm>
          <a:prstGeom prst="line">
            <a:avLst/>
          </a:prstGeom>
          <a:ln>
            <a:solidFill>
              <a:srgbClr val="6699FF"/>
            </a:solidFill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55" name="Group 1555"/>
          <p:cNvGrpSpPr/>
          <p:nvPr/>
        </p:nvGrpSpPr>
        <p:grpSpPr>
          <a:xfrm>
            <a:off x="3512558" y="2432967"/>
            <a:ext cx="3867829" cy="561070"/>
            <a:chOff x="0" y="0"/>
            <a:chExt cx="3527425" cy="576262"/>
          </a:xfrm>
        </p:grpSpPr>
        <p:sp>
          <p:nvSpPr>
            <p:cNvPr id="1553" name="Shape 1553"/>
            <p:cNvSpPr/>
            <p:nvPr/>
          </p:nvSpPr>
          <p:spPr>
            <a:xfrm>
              <a:off x="0" y="0"/>
              <a:ext cx="3527425" cy="576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3086496" y="504229"/>
              <a:ext cx="440929" cy="7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62190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58" name="Shape 15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Visibility</a:t>
            </a:r>
          </a:p>
        </p:txBody>
      </p:sp>
      <p:sp>
        <p:nvSpPr>
          <p:cNvPr id="1559" name="Shape 1559"/>
          <p:cNvSpPr>
            <a:spLocks noGrp="1"/>
          </p:cNvSpPr>
          <p:nvPr>
            <p:ph type="body" idx="1"/>
          </p:nvPr>
        </p:nvSpPr>
        <p:spPr>
          <a:xfrm>
            <a:off x="551843" y="1243937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Attributes and operations have the visibility</a:t>
            </a:r>
          </a:p>
          <a:p>
            <a:pPr lvl="1">
              <a:defRPr sz="1800"/>
            </a:pPr>
            <a:r>
              <a:rPr sz="2000" dirty="0"/>
              <a:t>Public</a:t>
            </a:r>
          </a:p>
          <a:p>
            <a:pPr lvl="2">
              <a:defRPr sz="1800"/>
            </a:pPr>
            <a:r>
              <a:rPr dirty="0"/>
              <a:t>visible outside the class</a:t>
            </a:r>
          </a:p>
          <a:p>
            <a:pPr lvl="2">
              <a:defRPr sz="1800"/>
            </a:pPr>
            <a:r>
              <a:rPr dirty="0"/>
              <a:t>notation “ + ”</a:t>
            </a:r>
          </a:p>
          <a:p>
            <a:pPr lvl="1">
              <a:defRPr sz="1800"/>
            </a:pPr>
            <a:r>
              <a:rPr sz="2000" dirty="0"/>
              <a:t>Protected</a:t>
            </a:r>
          </a:p>
          <a:p>
            <a:pPr lvl="2">
              <a:defRPr sz="1800"/>
            </a:pPr>
            <a:r>
              <a:rPr dirty="0"/>
              <a:t>visible only to objects of the same class and objects of sub-classes</a:t>
            </a:r>
          </a:p>
          <a:p>
            <a:pPr lvl="2">
              <a:defRPr sz="1800"/>
            </a:pPr>
            <a:r>
              <a:rPr dirty="0"/>
              <a:t>notation “ # “</a:t>
            </a:r>
          </a:p>
          <a:p>
            <a:pPr lvl="1">
              <a:defRPr sz="1800"/>
            </a:pPr>
            <a:r>
              <a:rPr sz="2000" dirty="0"/>
              <a:t>Private</a:t>
            </a:r>
          </a:p>
          <a:p>
            <a:pPr lvl="2">
              <a:defRPr sz="1800"/>
            </a:pPr>
            <a:r>
              <a:rPr dirty="0"/>
              <a:t>visible only to objects of the class</a:t>
            </a:r>
          </a:p>
          <a:p>
            <a:pPr lvl="2">
              <a:defRPr sz="1800"/>
            </a:pPr>
            <a:r>
              <a:rPr dirty="0"/>
              <a:t>notation “ - “</a:t>
            </a:r>
          </a:p>
        </p:txBody>
      </p:sp>
      <p:grpSp>
        <p:nvGrpSpPr>
          <p:cNvPr id="1566" name="Group 1566"/>
          <p:cNvGrpSpPr/>
          <p:nvPr/>
        </p:nvGrpSpPr>
        <p:grpSpPr>
          <a:xfrm>
            <a:off x="5198269" y="4159796"/>
            <a:ext cx="3929063" cy="2250282"/>
            <a:chOff x="0" y="0"/>
            <a:chExt cx="4191000" cy="3200400"/>
          </a:xfrm>
        </p:grpSpPr>
        <p:sp>
          <p:nvSpPr>
            <p:cNvPr id="1560" name="Shape 1560"/>
            <p:cNvSpPr/>
            <p:nvPr/>
          </p:nvSpPr>
          <p:spPr>
            <a:xfrm>
              <a:off x="1752600" y="17462"/>
              <a:ext cx="950001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Shape</a:t>
              </a: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44462" y="636586"/>
              <a:ext cx="1444975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–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origin : Point</a:t>
              </a: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44462" y="1208086"/>
              <a:ext cx="3353189" cy="1838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+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sz="1300" dirty="0" err="1">
                  <a:latin typeface="Verdana"/>
                  <a:ea typeface="Verdana"/>
                  <a:cs typeface="Verdana"/>
                  <a:sym typeface="Verdana"/>
                </a:rPr>
                <a:t>setOrigin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(p : Point)</a:t>
              </a:r>
            </a:p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+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sz="1300" dirty="0" err="1">
                  <a:latin typeface="Verdana"/>
                  <a:ea typeface="Verdana"/>
                  <a:cs typeface="Verdana"/>
                  <a:sym typeface="Verdana"/>
                </a:rPr>
                <a:t>getOrigin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() : Point</a:t>
              </a:r>
            </a:p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+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move(p : Point)</a:t>
              </a:r>
            </a:p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+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resize(s : real)</a:t>
              </a:r>
            </a:p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+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display()</a:t>
              </a:r>
            </a:p>
            <a:p>
              <a:pPr>
                <a:defRPr sz="1800">
                  <a:uFillTx/>
                </a:defRPr>
              </a:pPr>
              <a:r>
                <a:rPr sz="1300" b="1" dirty="0">
                  <a:latin typeface="Verdana"/>
                  <a:ea typeface="Verdana"/>
                  <a:cs typeface="Verdana"/>
                  <a:sym typeface="Verdana"/>
                </a:rPr>
                <a:t>#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sz="1300" dirty="0" err="1">
                  <a:latin typeface="Verdana"/>
                  <a:ea typeface="Verdana"/>
                  <a:cs typeface="Verdana"/>
                  <a:sym typeface="Verdana"/>
                </a:rPr>
                <a:t>pointInShape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(p : Point) : Boolean</a:t>
              </a: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0" y="0"/>
              <a:ext cx="4191000" cy="32004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0" y="533400"/>
              <a:ext cx="419100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0" y="1066800"/>
              <a:ext cx="419100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47622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69" name="Shape 15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Relationship types</a:t>
            </a:r>
          </a:p>
        </p:txBody>
      </p:sp>
      <p:sp>
        <p:nvSpPr>
          <p:cNvPr id="1570" name="Shape 15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Relationships between classes</a:t>
            </a:r>
          </a:p>
          <a:p>
            <a:pPr lvl="1">
              <a:defRPr sz="1800"/>
            </a:pPr>
            <a:r>
              <a:rPr sz="2000" dirty="0"/>
              <a:t>Association</a:t>
            </a:r>
          </a:p>
          <a:p>
            <a:pPr lvl="2">
              <a:defRPr sz="1800"/>
            </a:pPr>
            <a:r>
              <a:rPr dirty="0"/>
              <a:t>Semantic relation between classes</a:t>
            </a:r>
          </a:p>
          <a:p>
            <a:pPr lvl="1">
              <a:defRPr sz="1800"/>
            </a:pPr>
            <a:r>
              <a:rPr sz="2000" dirty="0"/>
              <a:t>Inheritance</a:t>
            </a:r>
          </a:p>
          <a:p>
            <a:pPr lvl="2">
              <a:defRPr sz="1800"/>
            </a:pPr>
            <a:r>
              <a:rPr dirty="0"/>
              <a:t>A class can inherit one or more classes</a:t>
            </a:r>
          </a:p>
          <a:p>
            <a:pPr lvl="1">
              <a:defRPr sz="1800"/>
            </a:pPr>
            <a:r>
              <a:rPr sz="2000" dirty="0"/>
              <a:t>Aggregation</a:t>
            </a:r>
          </a:p>
          <a:p>
            <a:pPr lvl="2">
              <a:defRPr sz="1800"/>
            </a:pPr>
            <a:r>
              <a:rPr dirty="0"/>
              <a:t>An association shows a class is a part of another class</a:t>
            </a:r>
          </a:p>
          <a:p>
            <a:pPr lvl="1">
              <a:defRPr sz="1800"/>
            </a:pPr>
            <a:r>
              <a:rPr sz="2000" dirty="0"/>
              <a:t>Composition</a:t>
            </a:r>
          </a:p>
          <a:p>
            <a:pPr lvl="2">
              <a:defRPr sz="1800"/>
            </a:pPr>
            <a:r>
              <a:rPr dirty="0"/>
              <a:t>A strong form of aggregation</a:t>
            </a:r>
          </a:p>
          <a:p>
            <a:pPr lvl="1">
              <a:defRPr sz="1800"/>
            </a:pPr>
            <a:r>
              <a:rPr sz="2000" dirty="0"/>
              <a:t>Dependency</a:t>
            </a:r>
          </a:p>
          <a:p>
            <a:pPr lvl="2">
              <a:defRPr sz="1800"/>
            </a:pPr>
            <a:r>
              <a:rPr dirty="0"/>
              <a:t>shows the dependency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4488519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73" name="Shape 15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Association</a:t>
            </a:r>
          </a:p>
        </p:txBody>
      </p:sp>
      <p:sp>
        <p:nvSpPr>
          <p:cNvPr id="1574" name="Shape 15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000" dirty="0"/>
              <a:t>An association </a:t>
            </a:r>
          </a:p>
          <a:p>
            <a:pPr lvl="1">
              <a:defRPr sz="1800"/>
            </a:pPr>
            <a:r>
              <a:rPr sz="2000" dirty="0"/>
              <a:t>is used to show how two classes are linked together</a:t>
            </a:r>
          </a:p>
          <a:p>
            <a:pPr lvl="1">
              <a:defRPr sz="1800"/>
            </a:pPr>
            <a:r>
              <a:rPr sz="2000" dirty="0"/>
              <a:t>expresses a bidirectional semantic connection between classes</a:t>
            </a:r>
          </a:p>
          <a:p>
            <a:pPr lvl="1">
              <a:defRPr sz="1800"/>
            </a:pPr>
            <a:r>
              <a:rPr sz="2000" dirty="0"/>
              <a:t>is an abstraction of the links between instances of classes</a:t>
            </a:r>
          </a:p>
          <a:p>
            <a:pPr lvl="1">
              <a:defRPr sz="1800"/>
            </a:pPr>
            <a:r>
              <a:rPr sz="2000" dirty="0"/>
              <a:t>Notation</a:t>
            </a:r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r>
              <a:rPr sz="2000" dirty="0"/>
              <a:t>Each end of an association is called a </a:t>
            </a:r>
            <a:r>
              <a:rPr sz="2000" b="1" dirty="0"/>
              <a:t>role</a:t>
            </a:r>
            <a:endParaRPr sz="2000" dirty="0"/>
          </a:p>
          <a:p>
            <a:pPr lvl="2">
              <a:defRPr sz="1800"/>
            </a:pPr>
            <a:r>
              <a:rPr dirty="0"/>
              <a:t>A role shows the purpose of the association</a:t>
            </a:r>
          </a:p>
          <a:p>
            <a:pPr lvl="2">
              <a:defRPr sz="1800"/>
            </a:pPr>
            <a:r>
              <a:rPr dirty="0"/>
              <a:t>A role can have</a:t>
            </a:r>
          </a:p>
          <a:p>
            <a:pPr lvl="3">
              <a:defRPr sz="1800"/>
            </a:pPr>
            <a:r>
              <a:rPr sz="2000" dirty="0"/>
              <a:t>an name</a:t>
            </a:r>
          </a:p>
          <a:p>
            <a:pPr lvl="3">
              <a:defRPr sz="1800"/>
            </a:pPr>
            <a:r>
              <a:rPr sz="2000" dirty="0"/>
              <a:t>an expression of </a:t>
            </a:r>
            <a:r>
              <a:rPr sz="2000" b="1" dirty="0"/>
              <a:t>multiplicity</a:t>
            </a:r>
          </a:p>
        </p:txBody>
      </p:sp>
      <p:grpSp>
        <p:nvGrpSpPr>
          <p:cNvPr id="1583" name="Group 1583"/>
          <p:cNvGrpSpPr/>
          <p:nvPr/>
        </p:nvGrpSpPr>
        <p:grpSpPr>
          <a:xfrm>
            <a:off x="3123579" y="3375683"/>
            <a:ext cx="5327646" cy="606998"/>
            <a:chOff x="622300" y="-53410"/>
            <a:chExt cx="5682821" cy="863286"/>
          </a:xfrm>
        </p:grpSpPr>
        <p:sp>
          <p:nvSpPr>
            <p:cNvPr id="1575" name="Shape 1575"/>
            <p:cNvSpPr/>
            <p:nvPr/>
          </p:nvSpPr>
          <p:spPr>
            <a:xfrm>
              <a:off x="622300" y="158750"/>
              <a:ext cx="910675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ClassA</a:t>
              </a: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92737" y="144462"/>
              <a:ext cx="912384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ClassB</a:t>
              </a: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505438" y="360362"/>
              <a:ext cx="388871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312987" y="-53410"/>
              <a:ext cx="2232404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name of the association</a:t>
              </a: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1574800" y="0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154612" y="73025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1524000" y="409576"/>
              <a:ext cx="572120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role 1</a:t>
              </a: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786312" y="415925"/>
              <a:ext cx="572120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role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260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86" name="Shape 15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587" name="Shape 15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2000" dirty="0"/>
              <a:t>Multiplicity</a:t>
            </a:r>
          </a:p>
          <a:p>
            <a:pPr lvl="1">
              <a:defRPr sz="1800"/>
            </a:pPr>
            <a:r>
              <a:rPr sz="2000" dirty="0"/>
              <a:t>defines how many instances of a class A are associated with an instance of class B</a:t>
            </a:r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r>
              <a:rPr sz="2000" dirty="0"/>
              <a:t>Different expressions of multiplicity</a:t>
            </a:r>
          </a:p>
          <a:p>
            <a:pPr lvl="2">
              <a:defRPr sz="1800"/>
            </a:pPr>
            <a:r>
              <a:rPr dirty="0"/>
              <a:t>1                :            one and only one</a:t>
            </a:r>
          </a:p>
          <a:p>
            <a:pPr lvl="2">
              <a:defRPr sz="1800"/>
            </a:pPr>
            <a:r>
              <a:rPr dirty="0"/>
              <a:t>0..1            :            zero or only one</a:t>
            </a:r>
          </a:p>
          <a:p>
            <a:pPr lvl="2">
              <a:defRPr sz="1800"/>
            </a:pPr>
            <a:r>
              <a:rPr dirty="0" err="1"/>
              <a:t>m..n</a:t>
            </a:r>
            <a:r>
              <a:rPr dirty="0"/>
              <a:t>           :            from m to n (integer, n &gt;= m &gt;= 0)</a:t>
            </a:r>
          </a:p>
          <a:p>
            <a:pPr lvl="2">
              <a:defRPr sz="1800"/>
            </a:pPr>
            <a:r>
              <a:rPr dirty="0"/>
              <a:t>n                :            exactly n (integer, n &gt;= 0)</a:t>
            </a:r>
          </a:p>
          <a:p>
            <a:pPr lvl="2">
              <a:defRPr sz="1800"/>
            </a:pPr>
            <a:r>
              <a:rPr dirty="0"/>
              <a:t>*                :            zero or many</a:t>
            </a:r>
          </a:p>
          <a:p>
            <a:pPr lvl="2">
              <a:defRPr sz="1800"/>
            </a:pPr>
            <a:r>
              <a:rPr dirty="0"/>
              <a:t>1..*            :            from one to many</a:t>
            </a:r>
          </a:p>
        </p:txBody>
      </p:sp>
      <p:grpSp>
        <p:nvGrpSpPr>
          <p:cNvPr id="1594" name="Group 1594"/>
          <p:cNvGrpSpPr/>
          <p:nvPr/>
        </p:nvGrpSpPr>
        <p:grpSpPr>
          <a:xfrm>
            <a:off x="960933" y="2329968"/>
            <a:ext cx="6682384" cy="480951"/>
            <a:chOff x="0" y="0"/>
            <a:chExt cx="7127875" cy="684018"/>
          </a:xfrm>
        </p:grpSpPr>
        <p:sp>
          <p:nvSpPr>
            <p:cNvPr id="1588" name="Shape 1588"/>
            <p:cNvSpPr/>
            <p:nvPr/>
          </p:nvSpPr>
          <p:spPr>
            <a:xfrm>
              <a:off x="0" y="158750"/>
              <a:ext cx="187166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Catalog</a:t>
              </a: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053012" y="144462"/>
              <a:ext cx="207486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Product</a:t>
              </a: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1870075" y="360362"/>
              <a:ext cx="31686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2806700" y="73025"/>
              <a:ext cx="842280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 dirty="0"/>
                <a:t>contains</a:t>
              </a: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1870075" y="0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4725987" y="73025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</p:grpSp>
      <p:pic>
        <p:nvPicPr>
          <p:cNvPr id="1595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168" y="2329968"/>
            <a:ext cx="3825318" cy="2786318"/>
          </a:xfrm>
          <a:prstGeom prst="rect">
            <a:avLst/>
          </a:prstGeom>
          <a:ln w="12700">
            <a:solidFill/>
            <a:round/>
          </a:ln>
        </p:spPr>
      </p:pic>
    </p:spTree>
    <p:extLst>
      <p:ext uri="{BB962C8B-B14F-4D97-AF65-F5344CB8AC3E}">
        <p14:creationId xmlns:p14="http://schemas.microsoft.com/office/powerpoint/2010/main" val="674775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5238"/>
            <a:ext cx="10515600" cy="1655761"/>
          </a:xfrm>
        </p:spPr>
        <p:txBody>
          <a:bodyPr>
            <a:normAutofit/>
          </a:bodyPr>
          <a:lstStyle/>
          <a:p>
            <a:r>
              <a:rPr lang="en-US"/>
              <a:t>Static structural modelling </a:t>
            </a:r>
            <a:endParaRPr 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1850" y="3327400"/>
            <a:ext cx="10515600" cy="3174999"/>
          </a:xfr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US" sz="2400"/>
              <a:t>Class diagrams</a:t>
            </a:r>
          </a:p>
          <a:p>
            <a:pPr lvl="0">
              <a:defRPr sz="1800"/>
            </a:pPr>
            <a:r>
              <a:rPr lang="en-US" sz="2400"/>
              <a:t>Object diagrams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6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598" name="Shape 1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599" name="Shape 1599"/>
          <p:cNvSpPr>
            <a:spLocks noGrp="1"/>
          </p:cNvSpPr>
          <p:nvPr>
            <p:ph type="body" idx="1"/>
          </p:nvPr>
        </p:nvSpPr>
        <p:spPr>
          <a:xfrm>
            <a:off x="481528" y="1218537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Multiple associations</a:t>
            </a:r>
          </a:p>
          <a:p>
            <a:pPr lvl="1">
              <a:defRPr sz="1800"/>
            </a:pPr>
            <a:r>
              <a:rPr sz="2000"/>
              <a:t>Two classes can have several associations between them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0809" y="1977678"/>
            <a:ext cx="6682383" cy="726160"/>
            <a:chOff x="2500809" y="1977678"/>
            <a:chExt cx="6682383" cy="726160"/>
          </a:xfrm>
        </p:grpSpPr>
        <p:sp>
          <p:nvSpPr>
            <p:cNvPr id="1600" name="Shape 1600"/>
            <p:cNvSpPr/>
            <p:nvPr/>
          </p:nvSpPr>
          <p:spPr>
            <a:xfrm>
              <a:off x="2500809" y="2072557"/>
              <a:ext cx="1754684" cy="631281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Flight</a:t>
              </a: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7238007" y="2062510"/>
              <a:ext cx="1945185" cy="631281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Airport</a:t>
              </a: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4254004" y="2214315"/>
              <a:ext cx="2970610" cy="1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132090" y="1977678"/>
              <a:ext cx="744067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flight-to</a:t>
              </a: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270337" y="1977678"/>
              <a:ext cx="183080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6931421" y="2012281"/>
              <a:ext cx="183080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4255492" y="2584897"/>
              <a:ext cx="2970610" cy="1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133578" y="2348260"/>
              <a:ext cx="970090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flight-from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4255492" y="2331517"/>
              <a:ext cx="183080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6932910" y="2382863"/>
              <a:ext cx="183080" cy="277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</p:grpSp>
      <p:pic>
        <p:nvPicPr>
          <p:cNvPr id="1610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56029" y="2917369"/>
            <a:ext cx="3489029" cy="3590082"/>
          </a:xfrm>
          <a:prstGeom prst="rect">
            <a:avLst/>
          </a:prstGeom>
          <a:ln w="6350">
            <a:round/>
          </a:ln>
        </p:spPr>
      </p:pic>
      <p:pic>
        <p:nvPicPr>
          <p:cNvPr id="1611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774073" y="3492388"/>
            <a:ext cx="4873054" cy="1879607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2721273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614" name="Shape 16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615" name="Shape 1615"/>
          <p:cNvSpPr>
            <a:spLocks noGrp="1"/>
          </p:cNvSpPr>
          <p:nvPr>
            <p:ph type="body" idx="1"/>
          </p:nvPr>
        </p:nvSpPr>
        <p:spPr>
          <a:xfrm>
            <a:off x="513743" y="1231237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Directional association and attributes</a:t>
            </a:r>
          </a:p>
          <a:p>
            <a:pPr lvl="1">
              <a:defRPr sz="1800"/>
            </a:pPr>
            <a:r>
              <a:rPr sz="2000" dirty="0"/>
              <a:t>By default, the associations are bi-directional</a:t>
            </a:r>
          </a:p>
          <a:p>
            <a:pPr lvl="1">
              <a:defRPr sz="1800"/>
            </a:pPr>
            <a:r>
              <a:rPr sz="2000" dirty="0"/>
              <a:t>However, associations can be directional</a:t>
            </a:r>
          </a:p>
          <a:p>
            <a:pPr lvl="2">
              <a:defRPr sz="1800"/>
            </a:pPr>
            <a:r>
              <a:rPr dirty="0"/>
              <a:t>Example</a:t>
            </a:r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3">
              <a:defRPr sz="1800"/>
            </a:pPr>
            <a:r>
              <a:rPr sz="2000" dirty="0"/>
              <a:t>The navigability pointing from </a:t>
            </a:r>
            <a:r>
              <a:rPr sz="2000" i="1" dirty="0"/>
              <a:t>Cashier</a:t>
            </a:r>
            <a:r>
              <a:rPr sz="2000" dirty="0"/>
              <a:t> to </a:t>
            </a:r>
            <a:r>
              <a:rPr sz="2000" i="1" dirty="0"/>
              <a:t>Sale</a:t>
            </a:r>
            <a:r>
              <a:rPr sz="2000" dirty="0"/>
              <a:t> shows that an attribute with </a:t>
            </a:r>
            <a:r>
              <a:rPr sz="2000" i="1" dirty="0"/>
              <a:t>Sale</a:t>
            </a:r>
            <a:r>
              <a:rPr sz="2000" dirty="0"/>
              <a:t> type</a:t>
            </a:r>
          </a:p>
          <a:p>
            <a:pPr lvl="3">
              <a:defRPr sz="1800"/>
            </a:pPr>
            <a:r>
              <a:rPr sz="2000" dirty="0"/>
              <a:t>This attribute is called </a:t>
            </a:r>
            <a:r>
              <a:rPr sz="2000" i="1" dirty="0" err="1"/>
              <a:t>currentSale</a:t>
            </a:r>
            <a:endParaRPr sz="2000" dirty="0"/>
          </a:p>
          <a:p>
            <a:pPr lvl="3">
              <a:defRPr sz="1800"/>
            </a:pPr>
            <a:endParaRPr sz="2000" dirty="0"/>
          </a:p>
          <a:p>
            <a:pPr lvl="2">
              <a:defRPr sz="1800"/>
            </a:pPr>
            <a:r>
              <a:rPr dirty="0"/>
              <a:t>Another form of representation: use of attributes</a:t>
            </a:r>
          </a:p>
        </p:txBody>
      </p:sp>
      <p:grpSp>
        <p:nvGrpSpPr>
          <p:cNvPr id="1621" name="Group 1621"/>
          <p:cNvGrpSpPr/>
          <p:nvPr/>
        </p:nvGrpSpPr>
        <p:grpSpPr>
          <a:xfrm>
            <a:off x="1688207" y="2552302"/>
            <a:ext cx="7021712" cy="479775"/>
            <a:chOff x="0" y="0"/>
            <a:chExt cx="7489825" cy="682346"/>
          </a:xfrm>
        </p:grpSpPr>
        <p:sp>
          <p:nvSpPr>
            <p:cNvPr id="1616" name="Shape 1616"/>
            <p:cNvSpPr/>
            <p:nvPr/>
          </p:nvSpPr>
          <p:spPr>
            <a:xfrm>
              <a:off x="0" y="85724"/>
              <a:ext cx="2233614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Cashier</a:t>
              </a: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14962" y="71437"/>
              <a:ext cx="20748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rPr dirty="0"/>
                <a:t>Sale</a:t>
              </a: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2232025" y="287337"/>
              <a:ext cx="31686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4264554" y="288395"/>
              <a:ext cx="1049174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 dirty="0" err="1"/>
                <a:t>currentSale</a:t>
              </a:r>
              <a:endParaRPr sz="1200" dirty="0"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087937" y="0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</p:grpSp>
      <p:grpSp>
        <p:nvGrpSpPr>
          <p:cNvPr id="1626" name="Group 1626"/>
          <p:cNvGrpSpPr/>
          <p:nvPr/>
        </p:nvGrpSpPr>
        <p:grpSpPr>
          <a:xfrm>
            <a:off x="1336227" y="4981530"/>
            <a:ext cx="6401100" cy="836736"/>
            <a:chOff x="0" y="-144498"/>
            <a:chExt cx="6827838" cy="1190021"/>
          </a:xfrm>
        </p:grpSpPr>
        <p:sp>
          <p:nvSpPr>
            <p:cNvPr id="1622" name="Shape 1622"/>
            <p:cNvSpPr/>
            <p:nvPr/>
          </p:nvSpPr>
          <p:spPr>
            <a:xfrm>
              <a:off x="0" y="-130209"/>
              <a:ext cx="2376488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Cashier</a:t>
              </a: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4752975" y="-144498"/>
              <a:ext cx="207486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Sale</a:t>
              </a: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0" y="388937"/>
              <a:ext cx="2376488" cy="65658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200" dirty="0" err="1">
                  <a:latin typeface="Verdana"/>
                  <a:ea typeface="Verdana"/>
                  <a:cs typeface="Verdana"/>
                  <a:sym typeface="Verdana"/>
                </a:rPr>
                <a:t>currentSale</a:t>
              </a: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 : Sale</a:t>
              </a:r>
            </a:p>
            <a:p>
              <a:pPr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…</a:t>
              </a: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4752975" y="376237"/>
              <a:ext cx="2074863" cy="39395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…</a:t>
              </a:r>
            </a:p>
          </p:txBody>
        </p:sp>
      </p:grpSp>
      <p:pic>
        <p:nvPicPr>
          <p:cNvPr id="1627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979" y="3877917"/>
            <a:ext cx="3812158" cy="1608254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0493869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630" name="Shape 16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631" name="Shape 16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Directional association and attributes</a:t>
            </a:r>
          </a:p>
          <a:p>
            <a:pPr lvl="1">
              <a:defRPr sz="1800"/>
            </a:pPr>
            <a:r>
              <a:rPr sz="2000" dirty="0"/>
              <a:t>When do we use the directional association or attribute?</a:t>
            </a:r>
          </a:p>
          <a:p>
            <a:pPr lvl="2">
              <a:defRPr sz="1800"/>
            </a:pPr>
            <a:r>
              <a:rPr dirty="0"/>
              <a:t>We use the attribute for “primitive” data types, such as Boolean, Time, Real, Integer, …</a:t>
            </a:r>
          </a:p>
          <a:p>
            <a:pPr lvl="2">
              <a:defRPr sz="1800"/>
            </a:pPr>
            <a:r>
              <a:rPr dirty="0"/>
              <a:t>We use the directional association for other classes</a:t>
            </a:r>
          </a:p>
          <a:p>
            <a:pPr lvl="3">
              <a:defRPr sz="1800"/>
            </a:pPr>
            <a:r>
              <a:rPr sz="2000" dirty="0"/>
              <a:t>To better see the connections between classes</a:t>
            </a:r>
          </a:p>
          <a:p>
            <a:pPr lvl="2">
              <a:defRPr sz="1800"/>
            </a:pPr>
            <a:r>
              <a:rPr dirty="0"/>
              <a:t>It is just to better represent, these two ways are semantically equivalent</a:t>
            </a:r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r>
              <a:rPr dirty="0"/>
              <a:t>Example</a:t>
            </a:r>
          </a:p>
        </p:txBody>
      </p:sp>
      <p:grpSp>
        <p:nvGrpSpPr>
          <p:cNvPr id="1639" name="Group 1639"/>
          <p:cNvGrpSpPr/>
          <p:nvPr/>
        </p:nvGrpSpPr>
        <p:grpSpPr>
          <a:xfrm>
            <a:off x="2641451" y="4183825"/>
            <a:ext cx="6401100" cy="849435"/>
            <a:chOff x="0" y="-70485"/>
            <a:chExt cx="6827838" cy="1208083"/>
          </a:xfrm>
        </p:grpSpPr>
        <p:sp>
          <p:nvSpPr>
            <p:cNvPr id="1632" name="Shape 1632"/>
            <p:cNvSpPr/>
            <p:nvPr/>
          </p:nvSpPr>
          <p:spPr>
            <a:xfrm>
              <a:off x="0" y="-38135"/>
              <a:ext cx="2376488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Cashier</a:t>
              </a: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4752975" y="-70485"/>
              <a:ext cx="207486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Sale</a:t>
              </a: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0" y="481012"/>
              <a:ext cx="2376488" cy="65658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id : Number</a:t>
              </a:r>
            </a:p>
            <a:p>
              <a:pPr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…</a:t>
              </a: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4752975" y="468311"/>
              <a:ext cx="2074863" cy="39395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 dirty="0"/>
                <a:t>time : Time</a:t>
              </a:r>
            </a:p>
          </p:txBody>
        </p:sp>
        <p:sp>
          <p:nvSpPr>
            <p:cNvPr id="1636" name="Shape 1636"/>
            <p:cNvSpPr/>
            <p:nvPr/>
          </p:nvSpPr>
          <p:spPr>
            <a:xfrm flipV="1">
              <a:off x="2362200" y="287337"/>
              <a:ext cx="2376488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3615266" y="288395"/>
              <a:ext cx="1049174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currentSale</a:t>
              </a: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4425950" y="0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142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642" name="Shape 16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643" name="Shape 1643"/>
          <p:cNvSpPr>
            <a:spLocks noGrp="1"/>
          </p:cNvSpPr>
          <p:nvPr>
            <p:ph type="body" idx="1"/>
          </p:nvPr>
        </p:nvSpPr>
        <p:spPr>
          <a:xfrm>
            <a:off x="333518" y="1272309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Directional association and attributes</a:t>
            </a:r>
          </a:p>
          <a:p>
            <a:pPr lvl="1">
              <a:defRPr sz="1800"/>
            </a:pPr>
            <a:r>
              <a:rPr sz="2000" dirty="0"/>
              <a:t>Another example</a:t>
            </a:r>
          </a:p>
        </p:txBody>
      </p:sp>
      <p:grpSp>
        <p:nvGrpSpPr>
          <p:cNvPr id="1648" name="Group 1648"/>
          <p:cNvGrpSpPr/>
          <p:nvPr/>
        </p:nvGrpSpPr>
        <p:grpSpPr>
          <a:xfrm>
            <a:off x="1238497" y="2117452"/>
            <a:ext cx="6401100" cy="740716"/>
            <a:chOff x="0" y="0"/>
            <a:chExt cx="6827838" cy="1053461"/>
          </a:xfrm>
        </p:grpSpPr>
        <p:sp>
          <p:nvSpPr>
            <p:cNvPr id="1644" name="Shape 1644"/>
            <p:cNvSpPr/>
            <p:nvPr/>
          </p:nvSpPr>
          <p:spPr>
            <a:xfrm>
              <a:off x="0" y="14288"/>
              <a:ext cx="266541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Catalog</a:t>
              </a: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4752975" y="0"/>
              <a:ext cx="2074863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 dirty="0"/>
                <a:t>Product</a:t>
              </a: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0" y="396875"/>
              <a:ext cx="2665413" cy="65658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products : Product[1..*]</a:t>
              </a:r>
            </a:p>
            <a:p>
              <a:pPr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…</a:t>
              </a: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4752975" y="376237"/>
              <a:ext cx="2074863" cy="39395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id : Number</a:t>
              </a:r>
            </a:p>
          </p:txBody>
        </p:sp>
      </p:grpSp>
      <p:grpSp>
        <p:nvGrpSpPr>
          <p:cNvPr id="1660" name="Group 1660"/>
          <p:cNvGrpSpPr/>
          <p:nvPr/>
        </p:nvGrpSpPr>
        <p:grpSpPr>
          <a:xfrm>
            <a:off x="1163561" y="3234407"/>
            <a:ext cx="6580687" cy="2794455"/>
            <a:chOff x="0" y="0"/>
            <a:chExt cx="7019398" cy="3974333"/>
          </a:xfrm>
        </p:grpSpPr>
        <p:grpSp>
          <p:nvGrpSpPr>
            <p:cNvPr id="1656" name="Group 1656"/>
            <p:cNvGrpSpPr/>
            <p:nvPr/>
          </p:nvGrpSpPr>
          <p:grpSpPr>
            <a:xfrm>
              <a:off x="155575" y="352424"/>
              <a:ext cx="6827839" cy="1145538"/>
              <a:chOff x="0" y="0"/>
              <a:chExt cx="6827838" cy="1145536"/>
            </a:xfrm>
          </p:grpSpPr>
          <p:sp>
            <p:nvSpPr>
              <p:cNvPr id="1649" name="Shape 1649"/>
              <p:cNvSpPr/>
              <p:nvPr/>
            </p:nvSpPr>
            <p:spPr>
              <a:xfrm>
                <a:off x="0" y="106362"/>
                <a:ext cx="2376488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Catalog</a:t>
                </a:r>
              </a:p>
            </p:txBody>
          </p:sp>
          <p:sp>
            <p:nvSpPr>
              <p:cNvPr id="1650" name="Shape 1650"/>
              <p:cNvSpPr/>
              <p:nvPr/>
            </p:nvSpPr>
            <p:spPr>
              <a:xfrm>
                <a:off x="4752975" y="92074"/>
                <a:ext cx="2074863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Product</a:t>
                </a:r>
              </a:p>
            </p:txBody>
          </p:sp>
          <p:sp>
            <p:nvSpPr>
              <p:cNvPr id="1651" name="Shape 1651"/>
              <p:cNvSpPr/>
              <p:nvPr/>
            </p:nvSpPr>
            <p:spPr>
              <a:xfrm>
                <a:off x="0" y="488950"/>
                <a:ext cx="2376488" cy="656586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endParaRPr sz="1200"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>
                  <a:defRPr sz="1800">
                    <a:uFillTx/>
                  </a:defRPr>
                </a:pPr>
                <a:r>
                  <a:rPr sz="1200">
                    <a:latin typeface="Verdana"/>
                    <a:ea typeface="Verdana"/>
                    <a:cs typeface="Verdana"/>
                    <a:sym typeface="Verdana"/>
                  </a:rPr>
                  <a:t>…</a:t>
                </a:r>
              </a:p>
            </p:txBody>
          </p:sp>
          <p:sp>
            <p:nvSpPr>
              <p:cNvPr id="1652" name="Shape 1652"/>
              <p:cNvSpPr/>
              <p:nvPr/>
            </p:nvSpPr>
            <p:spPr>
              <a:xfrm>
                <a:off x="4752975" y="468312"/>
                <a:ext cx="2074863" cy="39395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>
                  <a:defRPr sz="14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id : Number</a:t>
                </a:r>
              </a:p>
            </p:txBody>
          </p:sp>
          <p:sp>
            <p:nvSpPr>
              <p:cNvPr id="1653" name="Shape 1653"/>
              <p:cNvSpPr/>
              <p:nvPr/>
            </p:nvSpPr>
            <p:spPr>
              <a:xfrm flipV="1">
                <a:off x="2362200" y="287337"/>
                <a:ext cx="2376488" cy="158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54" name="Shape 1654"/>
              <p:cNvSpPr/>
              <p:nvPr/>
            </p:nvSpPr>
            <p:spPr>
              <a:xfrm>
                <a:off x="3838575" y="271462"/>
                <a:ext cx="813211" cy="3939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14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/>
                </a:pPr>
                <a:r>
                  <a:rPr sz="1200" dirty="0"/>
                  <a:t>products</a:t>
                </a:r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4092575" y="0"/>
                <a:ext cx="454140" cy="415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16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/>
                </a:pPr>
                <a:r>
                  <a:rPr sz="1300"/>
                  <a:t>1..*</a:t>
                </a:r>
              </a:p>
            </p:txBody>
          </p:sp>
        </p:grpSp>
        <p:sp>
          <p:nvSpPr>
            <p:cNvPr id="1657" name="Shape 1657"/>
            <p:cNvSpPr/>
            <p:nvPr/>
          </p:nvSpPr>
          <p:spPr>
            <a:xfrm>
              <a:off x="0" y="0"/>
              <a:ext cx="691197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0" y="1873250"/>
              <a:ext cx="7019398" cy="2101083"/>
            </a:xfrm>
            <a:prstGeom prst="rect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public class Catalog { 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	private List&lt;Product&gt; products = 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			 new </a:t>
              </a:r>
              <a:r>
                <a:rPr dirty="0" err="1">
                  <a:latin typeface="Verdana"/>
                  <a:ea typeface="Verdana"/>
                  <a:cs typeface="Verdana"/>
                  <a:sym typeface="Verdana"/>
                </a:rPr>
                <a:t>ArrayList</a:t>
              </a: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&lt;Product&gt;(); 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// …</a:t>
              </a:r>
            </a:p>
            <a:p>
              <a:pPr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} </a:t>
              </a: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3382962" y="1368425"/>
              <a:ext cx="792163" cy="431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lnTo>
                    <a:pt x="5400" y="162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pic>
        <p:nvPicPr>
          <p:cNvPr id="1661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005" y="1728749"/>
            <a:ext cx="3825318" cy="2786318"/>
          </a:xfrm>
          <a:prstGeom prst="rect">
            <a:avLst/>
          </a:prstGeom>
          <a:ln w="12700">
            <a:solidFill/>
            <a:round/>
          </a:ln>
        </p:spPr>
      </p:pic>
    </p:spTree>
    <p:extLst>
      <p:ext uri="{BB962C8B-B14F-4D97-AF65-F5344CB8AC3E}">
        <p14:creationId xmlns:p14="http://schemas.microsoft.com/office/powerpoint/2010/main" val="25850783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664" name="Shape 16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665" name="Shape 16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Association classes</a:t>
            </a:r>
          </a:p>
          <a:p>
            <a:pPr lvl="1">
              <a:defRPr sz="1800"/>
            </a:pPr>
            <a:r>
              <a:rPr sz="2000" dirty="0"/>
              <a:t>An association class allows an association to be considered as a class</a:t>
            </a:r>
          </a:p>
          <a:p>
            <a:pPr lvl="2">
              <a:defRPr sz="1800"/>
            </a:pPr>
            <a:r>
              <a:rPr dirty="0"/>
              <a:t>When an attribute cannot be attached to any of the two classes of an association</a:t>
            </a:r>
          </a:p>
          <a:p>
            <a:pPr lvl="1">
              <a:defRPr sz="1800"/>
            </a:pPr>
            <a:r>
              <a:rPr sz="2000" dirty="0"/>
              <a:t>Example</a:t>
            </a:r>
          </a:p>
        </p:txBody>
      </p:sp>
      <p:grpSp>
        <p:nvGrpSpPr>
          <p:cNvPr id="1682" name="Group 1682"/>
          <p:cNvGrpSpPr/>
          <p:nvPr/>
        </p:nvGrpSpPr>
        <p:grpSpPr>
          <a:xfrm>
            <a:off x="2653901" y="3012441"/>
            <a:ext cx="7088686" cy="3232597"/>
            <a:chOff x="0" y="0"/>
            <a:chExt cx="7561263" cy="3498211"/>
          </a:xfrm>
        </p:grpSpPr>
        <p:sp>
          <p:nvSpPr>
            <p:cNvPr id="1666" name="Shape 1666"/>
            <p:cNvSpPr/>
            <p:nvPr/>
          </p:nvSpPr>
          <p:spPr>
            <a:xfrm>
              <a:off x="217487" y="158750"/>
              <a:ext cx="18716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Company</a:t>
              </a: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270500" y="144462"/>
              <a:ext cx="20748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Person</a:t>
              </a: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2087562" y="360362"/>
              <a:ext cx="316865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2087562" y="0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4943475" y="73025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2809875" y="740727"/>
              <a:ext cx="18716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Employment</a:t>
              </a: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2809875" y="1279524"/>
              <a:ext cx="1871663" cy="65658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salary</a:t>
              </a:r>
            </a:p>
            <a:p>
              <a:pPr algn="ctr">
                <a:defRPr sz="1800">
                  <a:uFillTx/>
                </a:defRPr>
              </a:pPr>
              <a:r>
                <a:rPr sz="1200" dirty="0">
                  <a:latin typeface="Verdana"/>
                  <a:ea typeface="Verdana"/>
                  <a:cs typeface="Verdana"/>
                  <a:sym typeface="Verdana"/>
                </a:rPr>
                <a:t>position</a:t>
              </a: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3673474" y="360362"/>
              <a:ext cx="1" cy="54229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0" y="2408238"/>
              <a:ext cx="18716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Company</a:t>
              </a: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905500" y="2435226"/>
              <a:ext cx="16557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Person</a:t>
              </a: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2640012" y="2316162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824411" y="2316162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2952750" y="2314208"/>
              <a:ext cx="1871663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Employment</a:t>
              </a: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2952750" y="2841624"/>
              <a:ext cx="1871663" cy="65658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salary</a:t>
              </a:r>
            </a:p>
            <a:p>
              <a:pPr algn="ctr">
                <a:defRPr sz="1800">
                  <a:uFillTx/>
                </a:defRPr>
              </a:pP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position</a:t>
              </a: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826000" y="2579687"/>
              <a:ext cx="10795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 flipH="1">
              <a:off x="1873250" y="2580957"/>
              <a:ext cx="10795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49912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685" name="Shape 16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Association</a:t>
            </a:r>
          </a:p>
        </p:txBody>
      </p:sp>
      <p:sp>
        <p:nvSpPr>
          <p:cNvPr id="1686" name="Shape 16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A class can be associated to itself</a:t>
            </a:r>
          </a:p>
          <a:p>
            <a:pPr lvl="1">
              <a:defRPr sz="1800"/>
            </a:pPr>
            <a:r>
              <a:rPr sz="2000"/>
              <a:t>example</a:t>
            </a:r>
          </a:p>
        </p:txBody>
      </p:sp>
      <p:grpSp>
        <p:nvGrpSpPr>
          <p:cNvPr id="1694" name="Group 1694"/>
          <p:cNvGrpSpPr/>
          <p:nvPr/>
        </p:nvGrpSpPr>
        <p:grpSpPr>
          <a:xfrm>
            <a:off x="4507298" y="2080654"/>
            <a:ext cx="2498826" cy="1012975"/>
            <a:chOff x="0" y="-72248"/>
            <a:chExt cx="2665413" cy="1440673"/>
          </a:xfrm>
        </p:grpSpPr>
        <p:sp>
          <p:nvSpPr>
            <p:cNvPr id="1687" name="Shape 1687"/>
            <p:cNvSpPr/>
            <p:nvPr/>
          </p:nvSpPr>
          <p:spPr>
            <a:xfrm>
              <a:off x="0" y="119063"/>
              <a:ext cx="1800225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Person</a:t>
              </a: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1800225" y="288926"/>
              <a:ext cx="86518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 flipH="1">
              <a:off x="2663824" y="288925"/>
              <a:ext cx="1" cy="10795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 flipH="1" flipV="1">
              <a:off x="1295400" y="1368424"/>
              <a:ext cx="1368425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 flipH="1">
              <a:off x="1295399" y="504825"/>
              <a:ext cx="1" cy="8636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349250" y="631699"/>
              <a:ext cx="890908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employee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1800225" y="-72248"/>
              <a:ext cx="863550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employer</a:t>
              </a:r>
            </a:p>
          </p:txBody>
        </p:sp>
      </p:grpSp>
      <p:pic>
        <p:nvPicPr>
          <p:cNvPr id="1695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083844" y="3110076"/>
            <a:ext cx="4024313" cy="3018235"/>
          </a:xfrm>
          <a:prstGeom prst="rect">
            <a:avLst/>
          </a:prstGeom>
          <a:ln w="6350">
            <a:round/>
          </a:ln>
        </p:spPr>
      </p:pic>
      <p:sp>
        <p:nvSpPr>
          <p:cNvPr id="1696" name="Shape 1696"/>
          <p:cNvSpPr/>
          <p:nvPr/>
        </p:nvSpPr>
        <p:spPr>
          <a:xfrm>
            <a:off x="6738579" y="5946072"/>
            <a:ext cx="92520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Employer</a:t>
            </a:r>
          </a:p>
        </p:txBody>
      </p:sp>
      <p:sp>
        <p:nvSpPr>
          <p:cNvPr id="1697" name="Shape 1697"/>
          <p:cNvSpPr/>
          <p:nvPr/>
        </p:nvSpPr>
        <p:spPr>
          <a:xfrm>
            <a:off x="5262414" y="5946072"/>
            <a:ext cx="958866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37957557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700" name="Shape 17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Inheritance</a:t>
            </a:r>
          </a:p>
        </p:txBody>
      </p:sp>
      <p:sp>
        <p:nvSpPr>
          <p:cNvPr id="1701" name="Shape 17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A class can have several sub-classes</a:t>
            </a:r>
          </a:p>
        </p:txBody>
      </p:sp>
      <p:grpSp>
        <p:nvGrpSpPr>
          <p:cNvPr id="1737" name="Group 1737"/>
          <p:cNvGrpSpPr/>
          <p:nvPr/>
        </p:nvGrpSpPr>
        <p:grpSpPr>
          <a:xfrm>
            <a:off x="2606471" y="1840341"/>
            <a:ext cx="6945524" cy="3607959"/>
            <a:chOff x="0" y="0"/>
            <a:chExt cx="7408558" cy="3971955"/>
          </a:xfrm>
        </p:grpSpPr>
        <p:grpSp>
          <p:nvGrpSpPr>
            <p:cNvPr id="1730" name="Group 1730"/>
            <p:cNvGrpSpPr/>
            <p:nvPr/>
          </p:nvGrpSpPr>
          <p:grpSpPr>
            <a:xfrm>
              <a:off x="0" y="62133"/>
              <a:ext cx="6937080" cy="3909822"/>
              <a:chOff x="0" y="-1"/>
              <a:chExt cx="6937079" cy="3909820"/>
            </a:xfrm>
          </p:grpSpPr>
          <p:grpSp>
            <p:nvGrpSpPr>
              <p:cNvPr id="1722" name="Group 1722"/>
              <p:cNvGrpSpPr/>
              <p:nvPr/>
            </p:nvGrpSpPr>
            <p:grpSpPr>
              <a:xfrm>
                <a:off x="1863725" y="-1"/>
                <a:ext cx="5073354" cy="3909820"/>
                <a:chOff x="0" y="0"/>
                <a:chExt cx="5073353" cy="3909818"/>
              </a:xfrm>
            </p:grpSpPr>
            <p:sp>
              <p:nvSpPr>
                <p:cNvPr id="1702" name="Shape 1702"/>
                <p:cNvSpPr/>
                <p:nvPr/>
              </p:nvSpPr>
              <p:spPr>
                <a:xfrm>
                  <a:off x="2633662" y="0"/>
                  <a:ext cx="1060732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Polygon</a:t>
                  </a:r>
                </a:p>
              </p:txBody>
            </p:sp>
            <p:sp>
              <p:nvSpPr>
                <p:cNvPr id="1703" name="Shape 1703"/>
                <p:cNvSpPr/>
                <p:nvPr/>
              </p:nvSpPr>
              <p:spPr>
                <a:xfrm>
                  <a:off x="976312" y="1281112"/>
                  <a:ext cx="1776620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Parallelogram</a:t>
                  </a:r>
                </a:p>
              </p:txBody>
            </p:sp>
            <p:sp>
              <p:nvSpPr>
                <p:cNvPr id="1704" name="Shape 1704"/>
                <p:cNvSpPr/>
                <p:nvPr/>
              </p:nvSpPr>
              <p:spPr>
                <a:xfrm>
                  <a:off x="3136900" y="388937"/>
                  <a:ext cx="217488" cy="217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  <p:sp>
              <p:nvSpPr>
                <p:cNvPr id="1705" name="Shape 1705"/>
                <p:cNvSpPr/>
                <p:nvPr/>
              </p:nvSpPr>
              <p:spPr>
                <a:xfrm>
                  <a:off x="4002087" y="1281112"/>
                  <a:ext cx="1071266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Triangle</a:t>
                  </a:r>
                </a:p>
              </p:txBody>
            </p:sp>
            <p:sp>
              <p:nvSpPr>
                <p:cNvPr id="1706" name="Shape 1706"/>
                <p:cNvSpPr/>
                <p:nvPr/>
              </p:nvSpPr>
              <p:spPr>
                <a:xfrm>
                  <a:off x="0" y="2403475"/>
                  <a:ext cx="1308185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Rectangle</a:t>
                  </a:r>
                </a:p>
              </p:txBody>
            </p:sp>
            <p:sp>
              <p:nvSpPr>
                <p:cNvPr id="1707" name="Shape 1707"/>
                <p:cNvSpPr/>
                <p:nvPr/>
              </p:nvSpPr>
              <p:spPr>
                <a:xfrm>
                  <a:off x="2305050" y="2419350"/>
                  <a:ext cx="1116133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Lozenge</a:t>
                  </a:r>
                </a:p>
              </p:txBody>
            </p:sp>
            <p:sp>
              <p:nvSpPr>
                <p:cNvPr id="1708" name="Shape 1708"/>
                <p:cNvSpPr/>
                <p:nvPr/>
              </p:nvSpPr>
              <p:spPr>
                <a:xfrm>
                  <a:off x="1841500" y="836612"/>
                  <a:ext cx="2735263" cy="1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09" name="Shape 1709"/>
                <p:cNvSpPr/>
                <p:nvPr/>
              </p:nvSpPr>
              <p:spPr>
                <a:xfrm>
                  <a:off x="1841500" y="836612"/>
                  <a:ext cx="0" cy="431801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0" name="Shape 1710"/>
                <p:cNvSpPr/>
                <p:nvPr/>
              </p:nvSpPr>
              <p:spPr>
                <a:xfrm>
                  <a:off x="4576762" y="836612"/>
                  <a:ext cx="1" cy="431801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1" name="Shape 1711"/>
                <p:cNvSpPr/>
                <p:nvPr/>
              </p:nvSpPr>
              <p:spPr>
                <a:xfrm>
                  <a:off x="3238500" y="619125"/>
                  <a:ext cx="0" cy="21590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2" name="Shape 1712"/>
                <p:cNvSpPr/>
                <p:nvPr/>
              </p:nvSpPr>
              <p:spPr>
                <a:xfrm>
                  <a:off x="688975" y="2090737"/>
                  <a:ext cx="2160588" cy="1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3" name="Shape 1713"/>
                <p:cNvSpPr/>
                <p:nvPr/>
              </p:nvSpPr>
              <p:spPr>
                <a:xfrm flipH="1">
                  <a:off x="688974" y="2090737"/>
                  <a:ext cx="1" cy="287338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4" name="Shape 1714"/>
                <p:cNvSpPr/>
                <p:nvPr/>
              </p:nvSpPr>
              <p:spPr>
                <a:xfrm>
                  <a:off x="1841500" y="1873250"/>
                  <a:ext cx="0" cy="215900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5" name="Shape 1715"/>
                <p:cNvSpPr/>
                <p:nvPr/>
              </p:nvSpPr>
              <p:spPr>
                <a:xfrm>
                  <a:off x="2849562" y="2090737"/>
                  <a:ext cx="1" cy="287338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16" name="Shape 1716"/>
                <p:cNvSpPr/>
                <p:nvPr/>
              </p:nvSpPr>
              <p:spPr>
                <a:xfrm>
                  <a:off x="1724025" y="1655762"/>
                  <a:ext cx="217488" cy="217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  <p:sp>
              <p:nvSpPr>
                <p:cNvPr id="1717" name="Shape 1717"/>
                <p:cNvSpPr/>
                <p:nvPr/>
              </p:nvSpPr>
              <p:spPr>
                <a:xfrm>
                  <a:off x="1309687" y="3384549"/>
                  <a:ext cx="973939" cy="525269"/>
                </a:xfrm>
                <a:prstGeom prst="rect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 marL="0" marR="0"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 lvl="0"/>
                  <a:r>
                    <a:t>Square</a:t>
                  </a:r>
                </a:p>
              </p:txBody>
            </p:sp>
            <p:sp>
              <p:nvSpPr>
                <p:cNvPr id="1718" name="Shape 1718"/>
                <p:cNvSpPr/>
                <p:nvPr/>
              </p:nvSpPr>
              <p:spPr>
                <a:xfrm>
                  <a:off x="584200" y="2794000"/>
                  <a:ext cx="217488" cy="217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  <p:sp>
              <p:nvSpPr>
                <p:cNvPr id="1719" name="Shape 1719"/>
                <p:cNvSpPr/>
                <p:nvPr/>
              </p:nvSpPr>
              <p:spPr>
                <a:xfrm>
                  <a:off x="714374" y="3011487"/>
                  <a:ext cx="877889" cy="360363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20" name="Shape 1720"/>
                <p:cNvSpPr/>
                <p:nvPr/>
              </p:nvSpPr>
              <p:spPr>
                <a:xfrm flipH="1">
                  <a:off x="1952624" y="3013074"/>
                  <a:ext cx="892176" cy="358777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382676">
                    <a:defRPr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721" name="Shape 1721"/>
                <p:cNvSpPr/>
                <p:nvPr/>
              </p:nvSpPr>
              <p:spPr>
                <a:xfrm>
                  <a:off x="2743200" y="2795587"/>
                  <a:ext cx="217488" cy="217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</p:grpSp>
          <p:grpSp>
            <p:nvGrpSpPr>
              <p:cNvPr id="1725" name="Group 1725"/>
              <p:cNvGrpSpPr/>
              <p:nvPr/>
            </p:nvGrpSpPr>
            <p:grpSpPr>
              <a:xfrm>
                <a:off x="0" y="1150937"/>
                <a:ext cx="1512888" cy="492126"/>
                <a:chOff x="0" y="0"/>
                <a:chExt cx="1512887" cy="492125"/>
              </a:xfrm>
            </p:grpSpPr>
            <p:sp>
              <p:nvSpPr>
                <p:cNvPr id="1723" name="Shape 1723"/>
                <p:cNvSpPr/>
                <p:nvPr/>
              </p:nvSpPr>
              <p:spPr>
                <a:xfrm>
                  <a:off x="0" y="0"/>
                  <a:ext cx="1512888" cy="492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8900" y="21600"/>
                      </a:lnTo>
                      <a:lnTo>
                        <a:pt x="21600" y="189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6699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  <p:sp>
              <p:nvSpPr>
                <p:cNvPr id="1724" name="Shape 1724"/>
                <p:cNvSpPr/>
                <p:nvPr/>
              </p:nvSpPr>
              <p:spPr>
                <a:xfrm>
                  <a:off x="1323776" y="430609"/>
                  <a:ext cx="189112" cy="615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5592" y="736"/>
                      </a:lnTo>
                      <a:cubicBezTo>
                        <a:pt x="7752" y="4048"/>
                        <a:pt x="13504" y="4048"/>
                        <a:pt x="21600" y="0"/>
                      </a:cubicBezTo>
                    </a:path>
                  </a:pathLst>
                </a:custGeom>
                <a:noFill/>
                <a:ln w="9525" cap="flat">
                  <a:solidFill>
                    <a:srgbClr val="6699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uFillTx/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endParaRPr/>
                </a:p>
              </p:txBody>
            </p:sp>
          </p:grpSp>
          <p:sp>
            <p:nvSpPr>
              <p:cNvPr id="1726" name="Shape 1726"/>
              <p:cNvSpPr/>
              <p:nvPr/>
            </p:nvSpPr>
            <p:spPr>
              <a:xfrm>
                <a:off x="144462" y="1225549"/>
                <a:ext cx="1473221" cy="525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marL="0" marR="0">
                  <a:defRPr sz="1800">
                    <a:solidFill>
                      <a:srgbClr val="6699FF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6699FF"/>
                    </a:solidFill>
                  </a:rPr>
                  <a:t>inheritance</a:t>
                </a:r>
              </a:p>
            </p:txBody>
          </p:sp>
          <p:sp>
            <p:nvSpPr>
              <p:cNvPr id="1727" name="Shape 1727"/>
              <p:cNvSpPr/>
              <p:nvPr/>
            </p:nvSpPr>
            <p:spPr>
              <a:xfrm flipH="1" flipV="1">
                <a:off x="1512887" y="1584325"/>
                <a:ext cx="2180961" cy="395553"/>
              </a:xfrm>
              <a:prstGeom prst="line">
                <a:avLst/>
              </a:prstGeom>
              <a:noFill/>
              <a:ln w="9525" cap="flat">
                <a:solidFill>
                  <a:srgbClr val="6699FF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28" name="Shape 1728"/>
              <p:cNvSpPr/>
              <p:nvPr/>
            </p:nvSpPr>
            <p:spPr>
              <a:xfrm flipH="1" flipV="1">
                <a:off x="215899" y="1655762"/>
                <a:ext cx="2305052" cy="1152526"/>
              </a:xfrm>
              <a:prstGeom prst="line">
                <a:avLst/>
              </a:prstGeom>
              <a:noFill/>
              <a:ln w="9525" cap="flat">
                <a:solidFill>
                  <a:srgbClr val="6699FF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29" name="Shape 1729"/>
              <p:cNvSpPr/>
              <p:nvPr/>
            </p:nvSpPr>
            <p:spPr>
              <a:xfrm flipH="1">
                <a:off x="1512887" y="503237"/>
                <a:ext cx="3527426" cy="720726"/>
              </a:xfrm>
              <a:prstGeom prst="line">
                <a:avLst/>
              </a:prstGeom>
              <a:noFill/>
              <a:ln w="9525" cap="flat">
                <a:solidFill>
                  <a:srgbClr val="6699FF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382676">
                  <a:defRPr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731" name="Shape 1731"/>
            <p:cNvSpPr/>
            <p:nvPr/>
          </p:nvSpPr>
          <p:spPr>
            <a:xfrm>
              <a:off x="5594375" y="0"/>
              <a:ext cx="662928" cy="511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10"/>
                  </a:moveTo>
                  <a:lnTo>
                    <a:pt x="5370" y="0"/>
                  </a:lnTo>
                  <a:lnTo>
                    <a:pt x="14630" y="1215"/>
                  </a:lnTo>
                  <a:lnTo>
                    <a:pt x="21600" y="10827"/>
                  </a:lnTo>
                  <a:lnTo>
                    <a:pt x="16614" y="19597"/>
                  </a:lnTo>
                  <a:lnTo>
                    <a:pt x="8561" y="21600"/>
                  </a:lnTo>
                  <a:lnTo>
                    <a:pt x="679" y="16285"/>
                  </a:lnTo>
                  <a:lnTo>
                    <a:pt x="0" y="8810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993161" y="1172591"/>
              <a:ext cx="415397" cy="65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41"/>
                  </a:moveTo>
                  <a:lnTo>
                    <a:pt x="21600" y="0"/>
                  </a:lnTo>
                  <a:lnTo>
                    <a:pt x="19846" y="21600"/>
                  </a:lnTo>
                  <a:lnTo>
                    <a:pt x="0" y="13841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824592" y="1363580"/>
              <a:ext cx="945840" cy="268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73" y="303"/>
                  </a:lnTo>
                  <a:lnTo>
                    <a:pt x="21600" y="21297"/>
                  </a:lnTo>
                  <a:lnTo>
                    <a:pt x="672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714532" y="2467518"/>
              <a:ext cx="931335" cy="304159"/>
            </a:xfrm>
            <a:prstGeom prst="rect">
              <a:avLst/>
            </a:pr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5328866" y="2464186"/>
              <a:ext cx="931334" cy="310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4278999" y="3449330"/>
              <a:ext cx="381001" cy="381001"/>
            </a:xfrm>
            <a:prstGeom prst="rect">
              <a:avLst/>
            </a:pr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61140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Inheritance</a:t>
            </a:r>
          </a:p>
        </p:txBody>
      </p:sp>
      <p:sp>
        <p:nvSpPr>
          <p:cNvPr id="1741" name="Shape 17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Substitution principle</a:t>
            </a:r>
          </a:p>
          <a:p>
            <a:pPr lvl="1">
              <a:defRPr sz="1800"/>
            </a:pPr>
            <a:r>
              <a:rPr sz="2000" dirty="0"/>
              <a:t>All subclass objects can play the role of an object of its parent-class</a:t>
            </a:r>
          </a:p>
          <a:p>
            <a:pPr lvl="1">
              <a:defRPr sz="1800"/>
            </a:pPr>
            <a:r>
              <a:rPr sz="2000" dirty="0"/>
              <a:t>An object of a subclass can override an object of its superclass</a:t>
            </a:r>
          </a:p>
          <a:p>
            <a:pPr lvl="0">
              <a:defRPr sz="1800"/>
            </a:pPr>
            <a:r>
              <a:rPr sz="2000" dirty="0"/>
              <a:t>Informally</a:t>
            </a:r>
          </a:p>
          <a:p>
            <a:pPr lvl="1">
              <a:defRPr sz="1800"/>
            </a:pPr>
            <a:r>
              <a:rPr sz="2000" dirty="0"/>
              <a:t>A subclass is a kind of superclass</a:t>
            </a:r>
          </a:p>
          <a:p>
            <a:pPr lvl="0">
              <a:defRPr sz="1800"/>
            </a:pPr>
            <a:r>
              <a:rPr sz="2000" dirty="0"/>
              <a:t>Example</a:t>
            </a:r>
          </a:p>
          <a:p>
            <a:pPr lvl="1">
              <a:defRPr sz="1800"/>
            </a:pPr>
            <a:r>
              <a:rPr sz="2000" dirty="0"/>
              <a:t>A triangle is a polygon</a:t>
            </a:r>
          </a:p>
        </p:txBody>
      </p:sp>
      <p:grpSp>
        <p:nvGrpSpPr>
          <p:cNvPr id="1749" name="Group 1749"/>
          <p:cNvGrpSpPr/>
          <p:nvPr/>
        </p:nvGrpSpPr>
        <p:grpSpPr>
          <a:xfrm>
            <a:off x="5469047" y="3952599"/>
            <a:ext cx="1808618" cy="1927501"/>
            <a:chOff x="0" y="-124288"/>
            <a:chExt cx="1929190" cy="2265975"/>
          </a:xfrm>
        </p:grpSpPr>
        <p:sp>
          <p:nvSpPr>
            <p:cNvPr id="1742" name="Shape 1742"/>
            <p:cNvSpPr/>
            <p:nvPr/>
          </p:nvSpPr>
          <p:spPr>
            <a:xfrm>
              <a:off x="1804" y="-124288"/>
              <a:ext cx="1060731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Polygon</a:t>
              </a: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99149" y="419443"/>
              <a:ext cx="217489" cy="21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 flipH="1">
              <a:off x="513449" y="649630"/>
              <a:ext cx="1" cy="9664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0" y="1616418"/>
              <a:ext cx="1071265" cy="52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Triangle</a:t>
              </a: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1266262" y="0"/>
              <a:ext cx="662928" cy="511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10"/>
                  </a:moveTo>
                  <a:lnTo>
                    <a:pt x="5370" y="0"/>
                  </a:lnTo>
                  <a:lnTo>
                    <a:pt x="14630" y="1215"/>
                  </a:lnTo>
                  <a:lnTo>
                    <a:pt x="21600" y="10827"/>
                  </a:lnTo>
                  <a:lnTo>
                    <a:pt x="16614" y="19597"/>
                  </a:lnTo>
                  <a:lnTo>
                    <a:pt x="8561" y="21600"/>
                  </a:lnTo>
                  <a:lnTo>
                    <a:pt x="679" y="16285"/>
                  </a:lnTo>
                  <a:lnTo>
                    <a:pt x="0" y="8810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390027" y="1481335"/>
              <a:ext cx="415397" cy="65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41"/>
                  </a:moveTo>
                  <a:lnTo>
                    <a:pt x="21600" y="0"/>
                  </a:lnTo>
                  <a:lnTo>
                    <a:pt x="19846" y="21600"/>
                  </a:lnTo>
                  <a:lnTo>
                    <a:pt x="0" y="13841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 rot="16200000">
              <a:off x="367015" y="939262"/>
              <a:ext cx="556277" cy="388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 lvl="0">
                <a:defRPr sz="1800">
                  <a:uFillTx/>
                </a:defRPr>
              </a:pPr>
              <a:r>
                <a:rPr sz="1700">
                  <a:uFill>
                    <a:solidFill/>
                  </a:uFill>
                </a:rPr>
                <a:t>is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8053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752" name="Shape 17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Inheritance</a:t>
            </a:r>
          </a:p>
        </p:txBody>
      </p:sp>
      <p:sp>
        <p:nvSpPr>
          <p:cNvPr id="1753" name="Shape 1753"/>
          <p:cNvSpPr>
            <a:spLocks noGrp="1"/>
          </p:cNvSpPr>
          <p:nvPr>
            <p:ph type="body" idx="1"/>
          </p:nvPr>
        </p:nvSpPr>
        <p:spPr>
          <a:xfrm>
            <a:off x="539143" y="1256482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The subclasses are also called </a:t>
            </a:r>
            <a:r>
              <a:rPr sz="2000" b="1"/>
              <a:t>specialised classes</a:t>
            </a:r>
            <a:endParaRPr sz="2000"/>
          </a:p>
          <a:p>
            <a:pPr lvl="0">
              <a:defRPr sz="1800"/>
            </a:pPr>
            <a:r>
              <a:rPr sz="2000"/>
              <a:t>Parent-classes are also called </a:t>
            </a:r>
            <a:r>
              <a:rPr sz="2000" b="1"/>
              <a:t>general classes</a:t>
            </a:r>
            <a:endParaRPr sz="2000"/>
          </a:p>
          <a:p>
            <a:pPr lvl="0">
              <a:defRPr sz="1800"/>
            </a:pPr>
            <a:r>
              <a:rPr sz="2000"/>
              <a:t>The inheritance is also called the </a:t>
            </a:r>
            <a:r>
              <a:rPr sz="2000" b="1"/>
              <a:t>specialisation</a:t>
            </a:r>
            <a:r>
              <a:rPr sz="2000"/>
              <a:t> or </a:t>
            </a:r>
            <a:r>
              <a:rPr sz="2000" b="1"/>
              <a:t>generalisation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5606" y="2764699"/>
            <a:ext cx="7983462" cy="2204852"/>
            <a:chOff x="1605606" y="2764699"/>
            <a:chExt cx="7983462" cy="2204852"/>
          </a:xfrm>
        </p:grpSpPr>
        <p:sp>
          <p:nvSpPr>
            <p:cNvPr id="1755" name="Shape 1755"/>
            <p:cNvSpPr/>
            <p:nvPr/>
          </p:nvSpPr>
          <p:spPr>
            <a:xfrm>
              <a:off x="3468935" y="3323421"/>
              <a:ext cx="203896" cy="15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605606" y="2764699"/>
              <a:ext cx="675681" cy="220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54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21600" y="5400"/>
                  </a:lnTo>
                  <a:lnTo>
                    <a:pt x="10800" y="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4913420" y="2764699"/>
              <a:ext cx="674193" cy="220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lnTo>
                    <a:pt x="5400" y="162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8254559" y="3410302"/>
              <a:ext cx="203895" cy="15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2763659" y="2857091"/>
              <a:ext cx="1618537" cy="462074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General class</a:t>
              </a: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2487968" y="4507477"/>
              <a:ext cx="2123779" cy="462074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Specialised class</a:t>
              </a: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566973" y="3490662"/>
              <a:ext cx="1" cy="991417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 rot="16200000">
              <a:off x="1081597" y="3805708"/>
              <a:ext cx="1701893" cy="3542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 algn="ctr"/>
              <a:r>
                <a:t>generalisation</a:t>
              </a:r>
            </a:p>
          </p:txBody>
        </p:sp>
        <p:sp>
          <p:nvSpPr>
            <p:cNvPr id="1761" name="Shape 1761"/>
            <p:cNvSpPr/>
            <p:nvPr/>
          </p:nvSpPr>
          <p:spPr>
            <a:xfrm rot="5400000">
              <a:off x="4352408" y="3485667"/>
              <a:ext cx="1796218" cy="3542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267" tIns="38268" rIns="38267" bIns="38268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 algn="ctr"/>
              <a:r>
                <a:t>specialisation</a:t>
              </a: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7877393" y="2939124"/>
              <a:ext cx="979388" cy="462074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Polygon</a:t>
              </a: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8357061" y="3571395"/>
              <a:ext cx="1" cy="822960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7875703" y="4384839"/>
              <a:ext cx="989262" cy="462074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Triangle</a:t>
              </a: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8967573" y="2902496"/>
              <a:ext cx="621495" cy="46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10"/>
                  </a:moveTo>
                  <a:lnTo>
                    <a:pt x="5370" y="0"/>
                  </a:lnTo>
                  <a:lnTo>
                    <a:pt x="14630" y="1215"/>
                  </a:lnTo>
                  <a:lnTo>
                    <a:pt x="21600" y="10827"/>
                  </a:lnTo>
                  <a:lnTo>
                    <a:pt x="16614" y="19597"/>
                  </a:lnTo>
                  <a:lnTo>
                    <a:pt x="8561" y="21600"/>
                  </a:lnTo>
                  <a:lnTo>
                    <a:pt x="679" y="16285"/>
                  </a:lnTo>
                  <a:lnTo>
                    <a:pt x="0" y="8810"/>
                  </a:lnTo>
                  <a:close/>
                </a:path>
              </a:pathLst>
            </a:custGeom>
            <a:solidFill>
              <a:srgbClr val="70BF41"/>
            </a:solidFill>
            <a:ln w="12700">
              <a:solidFill/>
              <a:round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9047884" y="4260961"/>
              <a:ext cx="389435" cy="596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41"/>
                  </a:moveTo>
                  <a:lnTo>
                    <a:pt x="21600" y="0"/>
                  </a:lnTo>
                  <a:lnTo>
                    <a:pt x="19846" y="21600"/>
                  </a:lnTo>
                  <a:lnTo>
                    <a:pt x="0" y="13841"/>
                  </a:lnTo>
                  <a:close/>
                </a:path>
              </a:pathLst>
            </a:custGeom>
            <a:solidFill>
              <a:srgbClr val="70BF41"/>
            </a:solidFill>
            <a:ln w="12700">
              <a:solidFill/>
              <a:round/>
            </a:ln>
          </p:spPr>
          <p:txBody>
            <a:bodyPr lIns="0" tIns="0" rIns="0" bIns="0"/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614826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29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770" name="Shape 17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Inheritance</a:t>
            </a:r>
          </a:p>
        </p:txBody>
      </p:sp>
      <p:sp>
        <p:nvSpPr>
          <p:cNvPr id="1771" name="Shape 1771"/>
          <p:cNvSpPr>
            <a:spLocks noGrp="1"/>
          </p:cNvSpPr>
          <p:nvPr>
            <p:ph type="body" idx="1"/>
          </p:nvPr>
        </p:nvSpPr>
        <p:spPr>
          <a:xfrm>
            <a:off x="418239" y="1193730"/>
            <a:ext cx="10963746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The (optional) </a:t>
            </a:r>
            <a:r>
              <a:rPr sz="2000" b="1" dirty="0"/>
              <a:t>discriminator</a:t>
            </a:r>
            <a:r>
              <a:rPr sz="2000" dirty="0"/>
              <a:t> is a label describing the criterion that the </a:t>
            </a:r>
            <a:r>
              <a:rPr sz="2000" dirty="0" err="1"/>
              <a:t>specialisation</a:t>
            </a:r>
            <a:r>
              <a:rPr sz="2000" dirty="0"/>
              <a:t> bases on</a:t>
            </a:r>
          </a:p>
        </p:txBody>
      </p:sp>
      <p:sp>
        <p:nvSpPr>
          <p:cNvPr id="1772" name="Shape 1772"/>
          <p:cNvSpPr/>
          <p:nvPr/>
        </p:nvSpPr>
        <p:spPr>
          <a:xfrm>
            <a:off x="2349246" y="2588493"/>
            <a:ext cx="2361904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Shape 1773"/>
          <p:cNvSpPr/>
          <p:nvPr/>
        </p:nvSpPr>
        <p:spPr>
          <a:xfrm>
            <a:off x="4476001" y="2208237"/>
            <a:ext cx="1" cy="379039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4" name="Shape 1774"/>
          <p:cNvSpPr/>
          <p:nvPr/>
        </p:nvSpPr>
        <p:spPr>
          <a:xfrm>
            <a:off x="4020897" y="1699092"/>
            <a:ext cx="4501245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/>
              <a:t>Animal</a:t>
            </a:r>
          </a:p>
        </p:txBody>
      </p:sp>
      <p:sp>
        <p:nvSpPr>
          <p:cNvPr id="1775" name="Shape 1775"/>
          <p:cNvSpPr/>
          <p:nvPr/>
        </p:nvSpPr>
        <p:spPr>
          <a:xfrm>
            <a:off x="1478603" y="2901032"/>
            <a:ext cx="1731580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 err="1"/>
              <a:t>AquaticAnimal</a:t>
            </a:r>
            <a:endParaRPr dirty="0"/>
          </a:p>
        </p:txBody>
      </p:sp>
      <p:sp>
        <p:nvSpPr>
          <p:cNvPr id="1776" name="Shape 1776"/>
          <p:cNvSpPr/>
          <p:nvPr/>
        </p:nvSpPr>
        <p:spPr>
          <a:xfrm>
            <a:off x="4380751" y="2055316"/>
            <a:ext cx="203895" cy="152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77" name="Shape 1777"/>
          <p:cNvSpPr/>
          <p:nvPr/>
        </p:nvSpPr>
        <p:spPr>
          <a:xfrm>
            <a:off x="3676794" y="2901032"/>
            <a:ext cx="203538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dirty="0" err="1">
                <a:latin typeface="Verdana"/>
                <a:ea typeface="Verdana"/>
                <a:cs typeface="Verdana"/>
                <a:sym typeface="Verdana"/>
              </a:rPr>
              <a:t>TerrestrialAnimal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2349247" y="2588493"/>
            <a:ext cx="1" cy="303610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9" name="Shape 1779"/>
          <p:cNvSpPr/>
          <p:nvPr/>
        </p:nvSpPr>
        <p:spPr>
          <a:xfrm>
            <a:off x="4698655" y="2592958"/>
            <a:ext cx="1" cy="303610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5672580" y="4733915"/>
            <a:ext cx="225531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 err="1"/>
              <a:t>CarnivorousAnimal</a:t>
            </a:r>
            <a:endParaRPr dirty="0"/>
          </a:p>
        </p:txBody>
      </p:sp>
      <p:sp>
        <p:nvSpPr>
          <p:cNvPr id="1781" name="Shape 1781"/>
          <p:cNvSpPr/>
          <p:nvPr/>
        </p:nvSpPr>
        <p:spPr>
          <a:xfrm>
            <a:off x="8013646" y="4733915"/>
            <a:ext cx="226493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 err="1"/>
              <a:t>HerbivorousAnimal</a:t>
            </a:r>
            <a:endParaRPr dirty="0"/>
          </a:p>
        </p:txBody>
      </p:sp>
      <p:sp>
        <p:nvSpPr>
          <p:cNvPr id="1782" name="Shape 1782"/>
          <p:cNvSpPr/>
          <p:nvPr/>
        </p:nvSpPr>
        <p:spPr>
          <a:xfrm>
            <a:off x="6811114" y="4429190"/>
            <a:ext cx="2227958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8025557" y="2055924"/>
            <a:ext cx="203896" cy="152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8129737" y="2216658"/>
            <a:ext cx="1" cy="2194560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6811115" y="4429190"/>
            <a:ext cx="1" cy="304726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6" name="Shape 1786"/>
          <p:cNvSpPr/>
          <p:nvPr/>
        </p:nvSpPr>
        <p:spPr>
          <a:xfrm>
            <a:off x="9039072" y="4429190"/>
            <a:ext cx="1" cy="304726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7" name="Shape 1787"/>
          <p:cNvSpPr/>
          <p:nvPr/>
        </p:nvSpPr>
        <p:spPr>
          <a:xfrm>
            <a:off x="8122289" y="2430037"/>
            <a:ext cx="772408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 dirty="0" err="1"/>
              <a:t>foodType</a:t>
            </a:r>
            <a:endParaRPr sz="1200" dirty="0"/>
          </a:p>
        </p:txBody>
      </p:sp>
      <p:sp>
        <p:nvSpPr>
          <p:cNvPr id="1788" name="Shape 1788"/>
          <p:cNvSpPr/>
          <p:nvPr/>
        </p:nvSpPr>
        <p:spPr>
          <a:xfrm>
            <a:off x="4501301" y="2226320"/>
            <a:ext cx="620700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 dirty="0"/>
              <a:t>habitat</a:t>
            </a:r>
          </a:p>
        </p:txBody>
      </p:sp>
      <p:sp>
        <p:nvSpPr>
          <p:cNvPr id="1789" name="Shape 1789"/>
          <p:cNvSpPr/>
          <p:nvPr/>
        </p:nvSpPr>
        <p:spPr>
          <a:xfrm>
            <a:off x="10134447" y="2001403"/>
            <a:ext cx="1588914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solidFill>
                  <a:srgbClr val="6699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6699FF"/>
                </a:solidFill>
              </a:rPr>
              <a:t>discriminator</a:t>
            </a:r>
          </a:p>
        </p:txBody>
      </p:sp>
      <p:sp>
        <p:nvSpPr>
          <p:cNvPr id="1790" name="Shape 1790"/>
          <p:cNvSpPr/>
          <p:nvPr/>
        </p:nvSpPr>
        <p:spPr>
          <a:xfrm flipH="1">
            <a:off x="8886240" y="2225724"/>
            <a:ext cx="1498238" cy="361924"/>
          </a:xfrm>
          <a:prstGeom prst="line">
            <a:avLst/>
          </a:prstGeom>
          <a:ln>
            <a:solidFill>
              <a:srgbClr val="6699FF"/>
            </a:solidFill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1" name="Shape 1791"/>
          <p:cNvSpPr/>
          <p:nvPr/>
        </p:nvSpPr>
        <p:spPr>
          <a:xfrm flipH="1">
            <a:off x="5191771" y="2144022"/>
            <a:ext cx="4901944" cy="209414"/>
          </a:xfrm>
          <a:prstGeom prst="line">
            <a:avLst/>
          </a:prstGeom>
          <a:ln>
            <a:solidFill>
              <a:srgbClr val="6699FF"/>
            </a:solidFill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92" name="Screen Shot 2015-06-17 at 17.18.59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442" y="3465032"/>
            <a:ext cx="2080741" cy="1118398"/>
          </a:xfrm>
          <a:prstGeom prst="rect">
            <a:avLst/>
          </a:prstGeom>
          <a:ln w="6350">
            <a:round/>
          </a:ln>
        </p:spPr>
      </p:pic>
      <p:pic>
        <p:nvPicPr>
          <p:cNvPr id="1793" name="Screen Shot 2015-06-17 at 17.20.27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94" y="3429000"/>
            <a:ext cx="2227958" cy="1008770"/>
          </a:xfrm>
          <a:prstGeom prst="rect">
            <a:avLst/>
          </a:prstGeom>
          <a:ln w="6350">
            <a:round/>
          </a:ln>
        </p:spPr>
      </p:pic>
      <p:pic>
        <p:nvPicPr>
          <p:cNvPr id="1794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593" y="5159213"/>
            <a:ext cx="2334605" cy="1222484"/>
          </a:xfrm>
          <a:prstGeom prst="rect">
            <a:avLst/>
          </a:prstGeom>
          <a:ln w="6350">
            <a:round/>
          </a:ln>
        </p:spPr>
      </p:pic>
      <p:pic>
        <p:nvPicPr>
          <p:cNvPr id="1795" name="Screen Shot 2015-06-17 at 17.22.32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404" y="5213756"/>
            <a:ext cx="2171183" cy="1222484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441830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D1B0C-9F51-49D2-9435-3E7CBF67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780216" cy="9048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>
                <a:sym typeface="Verdana"/>
              </a:rPr>
              <a:t>Views</a:t>
            </a:r>
            <a:endParaRPr lang="en-US" sz="2700" dirty="0">
              <a:sym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BB65F-E818-4AC8-969E-874A837A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" y="1825625"/>
            <a:ext cx="11235193" cy="47656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grpSp>
        <p:nvGrpSpPr>
          <p:cNvPr id="17" name="Group 1374"/>
          <p:cNvGrpSpPr/>
          <p:nvPr/>
        </p:nvGrpSpPr>
        <p:grpSpPr>
          <a:xfrm>
            <a:off x="2507985" y="2037202"/>
            <a:ext cx="7345363" cy="4103688"/>
            <a:chOff x="0" y="0"/>
            <a:chExt cx="7345362" cy="4103687"/>
          </a:xfrm>
        </p:grpSpPr>
        <p:sp>
          <p:nvSpPr>
            <p:cNvPr id="18" name="Shape 1363"/>
            <p:cNvSpPr/>
            <p:nvPr/>
          </p:nvSpPr>
          <p:spPr>
            <a:xfrm>
              <a:off x="-1" y="0"/>
              <a:ext cx="7345364" cy="410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" name="Shape 1364"/>
            <p:cNvSpPr/>
            <p:nvPr/>
          </p:nvSpPr>
          <p:spPr>
            <a:xfrm>
              <a:off x="2344737" y="1344612"/>
              <a:ext cx="2705101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0" name="Shape 1365"/>
            <p:cNvSpPr/>
            <p:nvPr/>
          </p:nvSpPr>
          <p:spPr>
            <a:xfrm>
              <a:off x="3697287" y="0"/>
              <a:ext cx="1589" cy="134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defTabSz="457200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366"/>
            <p:cNvSpPr/>
            <p:nvPr/>
          </p:nvSpPr>
          <p:spPr>
            <a:xfrm flipH="1">
              <a:off x="3673475" y="2400299"/>
              <a:ext cx="23813" cy="17033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defTabSz="457200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367"/>
            <p:cNvSpPr/>
            <p:nvPr/>
          </p:nvSpPr>
          <p:spPr>
            <a:xfrm>
              <a:off x="1672272" y="477837"/>
              <a:ext cx="1978979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algn="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Static view</a:t>
              </a:r>
            </a:p>
            <a:p>
              <a:pPr marL="0" marR="0" lvl="0" algn="r">
                <a:defRPr sz="1800">
                  <a:uFillTx/>
                </a:defRPr>
              </a:pPr>
              <a:r>
                <a:rPr sz="1600" b="1" dirty="0">
                  <a:latin typeface="Verdana"/>
                  <a:ea typeface="Verdana"/>
                  <a:cs typeface="Verdana"/>
                  <a:sym typeface="Verdana"/>
                </a:rPr>
                <a:t>Class diagrams</a:t>
              </a:r>
            </a:p>
            <a:p>
              <a:pPr marL="0" marR="0" lvl="0" algn="r">
                <a:defRPr sz="1800">
                  <a:uFillTx/>
                </a:defRPr>
              </a:pPr>
              <a:r>
                <a:rPr sz="1600" b="1" dirty="0">
                  <a:latin typeface="Verdana"/>
                  <a:ea typeface="Verdana"/>
                  <a:cs typeface="Verdana"/>
                  <a:sym typeface="Verdana"/>
                </a:rPr>
                <a:t>Object diagrams</a:t>
              </a:r>
            </a:p>
          </p:txBody>
        </p:sp>
        <p:sp>
          <p:nvSpPr>
            <p:cNvPr id="23" name="Shape 1368"/>
            <p:cNvSpPr/>
            <p:nvPr/>
          </p:nvSpPr>
          <p:spPr>
            <a:xfrm>
              <a:off x="3673475" y="2413000"/>
              <a:ext cx="2609414" cy="612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Deployment view</a:t>
              </a:r>
            </a:p>
            <a:p>
              <a:pPr marL="0" marR="0" lvl="0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Deployment diagrams</a:t>
              </a:r>
            </a:p>
          </p:txBody>
        </p:sp>
        <p:sp>
          <p:nvSpPr>
            <p:cNvPr id="24" name="Shape 1369"/>
            <p:cNvSpPr/>
            <p:nvPr/>
          </p:nvSpPr>
          <p:spPr>
            <a:xfrm>
              <a:off x="1048087" y="2392362"/>
              <a:ext cx="2590464" cy="1094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Dynamic view</a:t>
              </a:r>
            </a:p>
            <a:p>
              <a:pPr marL="0" marR="0" lvl="0" algn="r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Interaction diagrams</a:t>
              </a:r>
            </a:p>
            <a:p>
              <a:pPr marL="0" marR="0" lvl="0" algn="r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State diagrams</a:t>
              </a:r>
            </a:p>
            <a:p>
              <a:pPr marL="0" marR="0" lvl="0" algn="r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Activity diagrams</a:t>
              </a:r>
            </a:p>
          </p:txBody>
        </p:sp>
        <p:sp>
          <p:nvSpPr>
            <p:cNvPr id="25" name="Shape 1370"/>
            <p:cNvSpPr/>
            <p:nvPr/>
          </p:nvSpPr>
          <p:spPr>
            <a:xfrm>
              <a:off x="2612102" y="1511300"/>
              <a:ext cx="2264034" cy="612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Users view</a:t>
              </a:r>
            </a:p>
            <a:p>
              <a:pPr marL="0" marR="0" lvl="0" algn="ctr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Use-case diagrams</a:t>
              </a:r>
            </a:p>
          </p:txBody>
        </p:sp>
        <p:sp>
          <p:nvSpPr>
            <p:cNvPr id="26" name="Shape 1371"/>
            <p:cNvSpPr/>
            <p:nvPr/>
          </p:nvSpPr>
          <p:spPr>
            <a:xfrm>
              <a:off x="3744912" y="496887"/>
              <a:ext cx="2535397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Architectural view</a:t>
              </a:r>
            </a:p>
            <a:p>
              <a:pPr marL="0" marR="0" lvl="0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Package diagrams</a:t>
              </a:r>
              <a:endParaRPr b="1"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>
                <a:defRPr sz="1800">
                  <a:uFillTx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Component diagrams</a:t>
              </a:r>
            </a:p>
          </p:txBody>
        </p:sp>
        <p:sp>
          <p:nvSpPr>
            <p:cNvPr id="27" name="Shape 1372"/>
            <p:cNvSpPr/>
            <p:nvPr/>
          </p:nvSpPr>
          <p:spPr>
            <a:xfrm>
              <a:off x="15875" y="1914525"/>
              <a:ext cx="230505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defTabSz="457200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" name="Shape 1373"/>
            <p:cNvSpPr/>
            <p:nvPr/>
          </p:nvSpPr>
          <p:spPr>
            <a:xfrm>
              <a:off x="5041900" y="1943100"/>
              <a:ext cx="23034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defTabSz="457200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448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798" name="Shape 17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Aggregation</a:t>
            </a:r>
          </a:p>
        </p:txBody>
      </p:sp>
      <p:sp>
        <p:nvSpPr>
          <p:cNvPr id="1799" name="Shape 1799"/>
          <p:cNvSpPr>
            <a:spLocks noGrp="1"/>
          </p:cNvSpPr>
          <p:nvPr>
            <p:ph type="body" idx="1"/>
          </p:nvPr>
        </p:nvSpPr>
        <p:spPr>
          <a:xfrm>
            <a:off x="599842" y="1282120"/>
            <a:ext cx="11165438" cy="521621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000" dirty="0"/>
              <a:t>An aggregation is a form of association that expresses a stronger (than normal association) coupling between class</a:t>
            </a:r>
          </a:p>
          <a:p>
            <a:pPr lvl="0">
              <a:defRPr sz="1800"/>
            </a:pPr>
            <a:r>
              <a:rPr sz="2000" dirty="0"/>
              <a:t>An aggregation is used between two classes</a:t>
            </a:r>
          </a:p>
          <a:p>
            <a:pPr lvl="1">
              <a:defRPr sz="1800"/>
            </a:pPr>
            <a:r>
              <a:rPr sz="2000" dirty="0"/>
              <a:t>master and slave: “belongs to”</a:t>
            </a:r>
          </a:p>
          <a:p>
            <a:pPr lvl="1">
              <a:defRPr sz="1800"/>
            </a:pPr>
            <a:r>
              <a:rPr sz="2000" dirty="0"/>
              <a:t>whole and part: “is a part of”</a:t>
            </a:r>
          </a:p>
          <a:p>
            <a:pPr lvl="0">
              <a:defRPr sz="1800"/>
            </a:pPr>
            <a:r>
              <a:rPr sz="2000" dirty="0"/>
              <a:t>Notation</a:t>
            </a:r>
          </a:p>
          <a:p>
            <a:pPr lvl="1">
              <a:defRPr sz="1800"/>
            </a:pPr>
            <a:r>
              <a:rPr sz="2000" dirty="0"/>
              <a:t>The symbol denoting the place of aggregation of the aggregate side</a:t>
            </a:r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Examples</a:t>
            </a:r>
          </a:p>
        </p:txBody>
      </p:sp>
      <p:sp>
        <p:nvSpPr>
          <p:cNvPr id="1803" name="Shape 1803"/>
          <p:cNvSpPr/>
          <p:nvPr/>
        </p:nvSpPr>
        <p:spPr>
          <a:xfrm>
            <a:off x="7251362" y="3767336"/>
            <a:ext cx="183080" cy="2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6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300"/>
              <a:t>*</a:t>
            </a:r>
          </a:p>
        </p:txBody>
      </p:sp>
      <p:grpSp>
        <p:nvGrpSpPr>
          <p:cNvPr id="1807" name="Group 1807"/>
          <p:cNvGrpSpPr/>
          <p:nvPr/>
        </p:nvGrpSpPr>
        <p:grpSpPr>
          <a:xfrm>
            <a:off x="5616773" y="4131468"/>
            <a:ext cx="1418333" cy="346026"/>
            <a:chOff x="0" y="0"/>
            <a:chExt cx="1512887" cy="492125"/>
          </a:xfrm>
        </p:grpSpPr>
        <p:sp>
          <p:nvSpPr>
            <p:cNvPr id="1805" name="Shape 1805"/>
            <p:cNvSpPr/>
            <p:nvPr/>
          </p:nvSpPr>
          <p:spPr>
            <a:xfrm>
              <a:off x="0" y="0"/>
              <a:ext cx="1512888" cy="4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323776" y="430609"/>
              <a:ext cx="189112" cy="6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95339" y="3767336"/>
            <a:ext cx="5801322" cy="1078703"/>
            <a:chOff x="3195339" y="3441650"/>
            <a:chExt cx="5801322" cy="1078703"/>
          </a:xfrm>
        </p:grpSpPr>
        <p:sp>
          <p:nvSpPr>
            <p:cNvPr id="1800" name="Shape 1800"/>
            <p:cNvSpPr/>
            <p:nvPr/>
          </p:nvSpPr>
          <p:spPr>
            <a:xfrm>
              <a:off x="3195339" y="3451696"/>
              <a:ext cx="1409404" cy="631281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Whole</a:t>
              </a: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7587258" y="3441650"/>
              <a:ext cx="1409403" cy="631281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Part</a:t>
              </a: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4807149" y="3747492"/>
              <a:ext cx="2766715" cy="1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4604743" y="3647033"/>
              <a:ext cx="270867" cy="202035"/>
            </a:xfrm>
            <a:prstGeom prst="diamond">
              <a:avLst/>
            </a:prstGeom>
            <a:solidFill>
              <a:srgbClr val="FFFFFF"/>
            </a:solidFill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616774" y="4166071"/>
              <a:ext cx="1462276" cy="3542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solidFill>
                    <a:srgbClr val="6699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dirty="0">
                  <a:solidFill>
                    <a:srgbClr val="6699FF"/>
                  </a:solidFill>
                </a:rPr>
                <a:t>aggregation</a:t>
              </a:r>
            </a:p>
          </p:txBody>
        </p:sp>
        <p:sp>
          <p:nvSpPr>
            <p:cNvPr id="1809" name="Shape 1809"/>
            <p:cNvSpPr/>
            <p:nvPr/>
          </p:nvSpPr>
          <p:spPr>
            <a:xfrm flipH="1" flipV="1">
              <a:off x="4807149" y="3798837"/>
              <a:ext cx="1381150" cy="326128"/>
            </a:xfrm>
            <a:prstGeom prst="line">
              <a:avLst/>
            </a:prstGeom>
            <a:ln>
              <a:solidFill>
                <a:srgbClr val="6699FF"/>
              </a:solidFill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16" name="Group 1816"/>
          <p:cNvGrpSpPr/>
          <p:nvPr/>
        </p:nvGrpSpPr>
        <p:grpSpPr>
          <a:xfrm>
            <a:off x="599842" y="5394401"/>
            <a:ext cx="4908354" cy="670398"/>
            <a:chOff x="0" y="0"/>
            <a:chExt cx="5235576" cy="953453"/>
          </a:xfrm>
        </p:grpSpPr>
        <p:sp>
          <p:nvSpPr>
            <p:cNvPr id="1810" name="Shape 1810"/>
            <p:cNvSpPr/>
            <p:nvPr/>
          </p:nvSpPr>
          <p:spPr>
            <a:xfrm>
              <a:off x="0" y="14287"/>
              <a:ext cx="1503363" cy="93916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Employer</a:t>
              </a: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3732212" y="0"/>
              <a:ext cx="1503364" cy="93916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Employee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1719262" y="434974"/>
              <a:ext cx="201295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3448050" y="26987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503362" y="292100"/>
              <a:ext cx="288926" cy="287338"/>
            </a:xfrm>
            <a:prstGeom prst="diamond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719262" y="76200"/>
              <a:ext cx="454140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 dirty="0"/>
                <a:t>1..*</a:t>
              </a:r>
            </a:p>
          </p:txBody>
        </p:sp>
      </p:grpSp>
      <p:grpSp>
        <p:nvGrpSpPr>
          <p:cNvPr id="1823" name="Group 1823"/>
          <p:cNvGrpSpPr/>
          <p:nvPr/>
        </p:nvGrpSpPr>
        <p:grpSpPr>
          <a:xfrm>
            <a:off x="6951794" y="5394401"/>
            <a:ext cx="4955979" cy="670398"/>
            <a:chOff x="0" y="0"/>
            <a:chExt cx="5286376" cy="953453"/>
          </a:xfrm>
        </p:grpSpPr>
        <p:sp>
          <p:nvSpPr>
            <p:cNvPr id="1817" name="Shape 1817"/>
            <p:cNvSpPr/>
            <p:nvPr/>
          </p:nvSpPr>
          <p:spPr>
            <a:xfrm>
              <a:off x="0" y="14287"/>
              <a:ext cx="1503363" cy="93916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University</a:t>
              </a: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3783012" y="0"/>
              <a:ext cx="1503364" cy="93916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Student</a:t>
              </a: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782762" y="434975"/>
              <a:ext cx="200561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3524250" y="26987"/>
              <a:ext cx="211338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503362" y="292100"/>
              <a:ext cx="288926" cy="287338"/>
            </a:xfrm>
            <a:prstGeom prst="diamond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790700" y="4762"/>
              <a:ext cx="454140" cy="41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7667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826" name="Shape 1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Composition</a:t>
            </a:r>
          </a:p>
        </p:txBody>
      </p:sp>
      <p:sp>
        <p:nvSpPr>
          <p:cNvPr id="1827" name="Shape 1827"/>
          <p:cNvSpPr>
            <a:spLocks noGrp="1"/>
          </p:cNvSpPr>
          <p:nvPr>
            <p:ph type="body" idx="1"/>
          </p:nvPr>
        </p:nvSpPr>
        <p:spPr>
          <a:xfrm>
            <a:off x="552351" y="1247146"/>
            <a:ext cx="11237313" cy="527557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 composition is a strong form of aggregation</a:t>
            </a:r>
          </a:p>
          <a:p>
            <a:pPr lvl="0">
              <a:defRPr sz="1800"/>
            </a:pPr>
            <a:r>
              <a:rPr sz="2000" dirty="0"/>
              <a:t>A composition is also a “whole-part” relationship but the aggregate is stronger</a:t>
            </a:r>
          </a:p>
          <a:p>
            <a:pPr lvl="1">
              <a:defRPr sz="1800"/>
            </a:pPr>
            <a:r>
              <a:rPr sz="2000" dirty="0"/>
              <a:t>If the whole is destroyed then parts will be also destroyed</a:t>
            </a:r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1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Example</a:t>
            </a:r>
          </a:p>
        </p:txBody>
      </p:sp>
      <p:grpSp>
        <p:nvGrpSpPr>
          <p:cNvPr id="1838" name="Group 1838"/>
          <p:cNvGrpSpPr/>
          <p:nvPr/>
        </p:nvGrpSpPr>
        <p:grpSpPr>
          <a:xfrm>
            <a:off x="2754808" y="2352973"/>
            <a:ext cx="6682384" cy="1334853"/>
            <a:chOff x="0" y="0"/>
            <a:chExt cx="7127875" cy="1898456"/>
          </a:xfrm>
        </p:grpSpPr>
        <p:sp>
          <p:nvSpPr>
            <p:cNvPr id="1828" name="Shape 1828"/>
            <p:cNvSpPr/>
            <p:nvPr/>
          </p:nvSpPr>
          <p:spPr>
            <a:xfrm>
              <a:off x="0" y="14287"/>
              <a:ext cx="1871663" cy="93916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Whole</a:t>
              </a: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5053012" y="0"/>
              <a:ext cx="2074863" cy="93916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Part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2087562" y="434975"/>
              <a:ext cx="29511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4679950" y="26987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*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871662" y="292100"/>
              <a:ext cx="288926" cy="287338"/>
            </a:xfrm>
            <a:prstGeom prst="diamond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grpSp>
          <p:nvGrpSpPr>
            <p:cNvPr id="1835" name="Group 1835"/>
            <p:cNvGrpSpPr/>
            <p:nvPr/>
          </p:nvGrpSpPr>
          <p:grpSpPr>
            <a:xfrm>
              <a:off x="2951162" y="1298575"/>
              <a:ext cx="1512888" cy="492125"/>
              <a:chOff x="0" y="0"/>
              <a:chExt cx="1512887" cy="492125"/>
            </a:xfrm>
          </p:grpSpPr>
          <p:sp>
            <p:nvSpPr>
              <p:cNvPr id="1833" name="Shape 1833"/>
              <p:cNvSpPr/>
              <p:nvPr/>
            </p:nvSpPr>
            <p:spPr>
              <a:xfrm>
                <a:off x="0" y="0"/>
                <a:ext cx="1512888" cy="49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6699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1834" name="Shape 1834"/>
              <p:cNvSpPr/>
              <p:nvPr/>
            </p:nvSpPr>
            <p:spPr>
              <a:xfrm>
                <a:off x="1323776" y="430609"/>
                <a:ext cx="189112" cy="61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6699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1836" name="Shape 1836"/>
            <p:cNvSpPr/>
            <p:nvPr/>
          </p:nvSpPr>
          <p:spPr>
            <a:xfrm>
              <a:off x="2951162" y="1373187"/>
              <a:ext cx="1584363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solidFill>
                    <a:srgbClr val="6699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699FF"/>
                  </a:solidFill>
                </a:rPr>
                <a:t>composition</a:t>
              </a:r>
            </a:p>
          </p:txBody>
        </p:sp>
        <p:sp>
          <p:nvSpPr>
            <p:cNvPr id="1837" name="Shape 1837"/>
            <p:cNvSpPr/>
            <p:nvPr/>
          </p:nvSpPr>
          <p:spPr>
            <a:xfrm flipH="1" flipV="1">
              <a:off x="2087562" y="507999"/>
              <a:ext cx="1512888" cy="792164"/>
            </a:xfrm>
            <a:prstGeom prst="line">
              <a:avLst/>
            </a:prstGeom>
            <a:noFill/>
            <a:ln w="9525" cap="flat">
              <a:solidFill>
                <a:srgbClr val="6699FF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65" name="Group 1865"/>
          <p:cNvGrpSpPr/>
          <p:nvPr/>
        </p:nvGrpSpPr>
        <p:grpSpPr>
          <a:xfrm>
            <a:off x="3668613" y="4072659"/>
            <a:ext cx="4819057" cy="2275074"/>
            <a:chOff x="0" y="0"/>
            <a:chExt cx="5140326" cy="3235660"/>
          </a:xfrm>
        </p:grpSpPr>
        <p:sp>
          <p:nvSpPr>
            <p:cNvPr id="1839" name="Shape 1839"/>
            <p:cNvSpPr/>
            <p:nvPr/>
          </p:nvSpPr>
          <p:spPr>
            <a:xfrm>
              <a:off x="1211262" y="1214437"/>
              <a:ext cx="152401" cy="152401"/>
            </a:xfrm>
            <a:prstGeom prst="diamond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40" name="Shape 1840"/>
            <p:cNvSpPr/>
            <p:nvPr/>
          </p:nvSpPr>
          <p:spPr>
            <a:xfrm>
              <a:off x="2217737" y="165100"/>
              <a:ext cx="677585" cy="5033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20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700"/>
                <a:t>Point</a:t>
              </a: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0" y="927099"/>
              <a:ext cx="1114696" cy="6347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marL="0" marR="0">
                <a:defRPr sz="20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700"/>
                <a:t>Triangle</a:t>
              </a: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1211262" y="985837"/>
              <a:ext cx="152401" cy="152401"/>
            </a:xfrm>
            <a:prstGeom prst="diamond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43" name="Shape 1843"/>
            <p:cNvSpPr/>
            <p:nvPr/>
          </p:nvSpPr>
          <p:spPr>
            <a:xfrm>
              <a:off x="2194934" y="1616075"/>
              <a:ext cx="890155" cy="161958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sz="1700">
                  <a:latin typeface="Verdana"/>
                  <a:ea typeface="Verdana"/>
                  <a:cs typeface="Verdana"/>
                  <a:sym typeface="Verdana"/>
                </a:rPr>
                <a:t>Style</a:t>
              </a:r>
            </a:p>
            <a:p>
              <a:pPr algn="ctr">
                <a:defRPr sz="1800">
                  <a:uFillTx/>
                </a:defRPr>
              </a:pPr>
              <a:endParaRPr sz="170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sz="1700">
                  <a:latin typeface="Verdana"/>
                  <a:ea typeface="Verdana"/>
                  <a:cs typeface="Verdana"/>
                  <a:sym typeface="Verdana"/>
                </a:rPr>
                <a:t>color</a:t>
              </a:r>
            </a:p>
            <a:p>
              <a:pPr algn="ctr">
                <a:defRPr sz="1800">
                  <a:uFillTx/>
                </a:defRPr>
              </a:pPr>
              <a:r>
                <a:rPr sz="1700">
                  <a:latin typeface="Verdana"/>
                  <a:ea typeface="Verdana"/>
                  <a:cs typeface="Verdana"/>
                  <a:sym typeface="Verdana"/>
                </a:rPr>
                <a:t>isFilled</a:t>
              </a: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4261841" y="990600"/>
              <a:ext cx="810818" cy="124751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sz="1700">
                  <a:latin typeface="Verdana"/>
                  <a:ea typeface="Verdana"/>
                  <a:cs typeface="Verdana"/>
                  <a:sym typeface="Verdana"/>
                </a:rPr>
                <a:t>Circle</a:t>
              </a:r>
            </a:p>
            <a:p>
              <a:pPr algn="ctr">
                <a:defRPr sz="1800">
                  <a:uFillTx/>
                </a:defRPr>
              </a:pPr>
              <a:endParaRPr sz="170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sz="1700">
                  <a:latin typeface="Verdana"/>
                  <a:ea typeface="Verdana"/>
                  <a:cs typeface="Verdana"/>
                  <a:sym typeface="Verdana"/>
                </a:rPr>
                <a:t>radius</a:t>
              </a:r>
            </a:p>
          </p:txBody>
        </p:sp>
        <p:sp>
          <p:nvSpPr>
            <p:cNvPr id="1845" name="Shape 1845"/>
            <p:cNvSpPr/>
            <p:nvPr/>
          </p:nvSpPr>
          <p:spPr>
            <a:xfrm flipH="1" flipV="1">
              <a:off x="1897062" y="376237"/>
              <a:ext cx="3048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>
              <a:off x="1897062" y="376237"/>
              <a:ext cx="1" cy="685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 flipH="1">
              <a:off x="1363662" y="1062037"/>
              <a:ext cx="5334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1363662" y="1290637"/>
              <a:ext cx="381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1744662" y="1290637"/>
              <a:ext cx="1" cy="6096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1744662" y="1903412"/>
              <a:ext cx="381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2997200" y="376237"/>
              <a:ext cx="381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3378200" y="376237"/>
              <a:ext cx="1" cy="762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3378200" y="1138237"/>
              <a:ext cx="6858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4064000" y="1062037"/>
              <a:ext cx="152401" cy="152401"/>
            </a:xfrm>
            <a:prstGeom prst="diamond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4064000" y="1290637"/>
              <a:ext cx="152401" cy="152401"/>
            </a:xfrm>
            <a:prstGeom prst="diamond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 flipH="1">
              <a:off x="3378200" y="1366837"/>
              <a:ext cx="6858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3378200" y="1366837"/>
              <a:ext cx="1" cy="5334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 flipH="1">
              <a:off x="3149600" y="1903412"/>
              <a:ext cx="2286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2959100" y="88900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1943100" y="0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3</a:t>
              </a: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3092450" y="1511300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871662" y="1612901"/>
              <a:ext cx="211338" cy="41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6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300"/>
                <a:t>1</a:t>
              </a: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146300" y="2081212"/>
              <a:ext cx="100806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4205287" y="1492250"/>
              <a:ext cx="935039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6" name="Shape 1866"/>
          <p:cNvSpPr/>
          <p:nvPr/>
        </p:nvSpPr>
        <p:spPr>
          <a:xfrm>
            <a:off x="3040062" y="4077124"/>
            <a:ext cx="762559" cy="459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1A7F9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67" name="Shape 1867"/>
          <p:cNvSpPr/>
          <p:nvPr/>
        </p:nvSpPr>
        <p:spPr>
          <a:xfrm>
            <a:off x="2934875" y="5174723"/>
            <a:ext cx="972951" cy="7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886" y="0"/>
                </a:lnTo>
                <a:lnTo>
                  <a:pt x="21600" y="14611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00882B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8723312" y="4074892"/>
            <a:ext cx="1190626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BF41"/>
          </a:solidFill>
          <a:ln w="635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69" name="Shape 1869"/>
          <p:cNvSpPr/>
          <p:nvPr/>
        </p:nvSpPr>
        <p:spPr>
          <a:xfrm>
            <a:off x="8991203" y="5472810"/>
            <a:ext cx="654845" cy="49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25794576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872" name="Shape 18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Dependency</a:t>
            </a:r>
          </a:p>
        </p:txBody>
      </p:sp>
      <p:sp>
        <p:nvSpPr>
          <p:cNvPr id="1873" name="Shape 1873"/>
          <p:cNvSpPr>
            <a:spLocks noGrp="1"/>
          </p:cNvSpPr>
          <p:nvPr>
            <p:ph type="body" idx="1"/>
          </p:nvPr>
        </p:nvSpPr>
        <p:spPr>
          <a:xfrm>
            <a:off x="377953" y="1305561"/>
            <a:ext cx="10902696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 class may depend on another class</a:t>
            </a:r>
          </a:p>
          <a:p>
            <a:pPr lvl="0">
              <a:defRPr sz="1800"/>
            </a:pPr>
            <a:r>
              <a:rPr sz="2000" dirty="0"/>
              <a:t>The dependency between classes can be implemented in different ways</a:t>
            </a:r>
          </a:p>
          <a:p>
            <a:pPr lvl="1">
              <a:defRPr sz="1800"/>
            </a:pPr>
            <a:r>
              <a:rPr sz="2000" dirty="0"/>
              <a:t>Having an attribute with the type of another class</a:t>
            </a:r>
          </a:p>
          <a:p>
            <a:pPr lvl="1">
              <a:defRPr sz="1800"/>
            </a:pPr>
            <a:r>
              <a:rPr sz="2000" dirty="0"/>
              <a:t>Sending a message using an attribute, a local variable, a global variable of another class or static methods</a:t>
            </a:r>
          </a:p>
          <a:p>
            <a:pPr lvl="1">
              <a:defRPr sz="1800"/>
            </a:pPr>
            <a:r>
              <a:rPr sz="2000" dirty="0"/>
              <a:t>Receiving a parameter having type of another class</a:t>
            </a:r>
          </a:p>
          <a:p>
            <a:pPr lvl="1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Example</a:t>
            </a:r>
          </a:p>
        </p:txBody>
      </p:sp>
      <p:grpSp>
        <p:nvGrpSpPr>
          <p:cNvPr id="1883" name="Group 1883"/>
          <p:cNvGrpSpPr/>
          <p:nvPr/>
        </p:nvGrpSpPr>
        <p:grpSpPr>
          <a:xfrm>
            <a:off x="2500808" y="3224535"/>
            <a:ext cx="6682384" cy="1585643"/>
            <a:chOff x="0" y="0"/>
            <a:chExt cx="7127875" cy="2255134"/>
          </a:xfrm>
        </p:grpSpPr>
        <p:sp>
          <p:nvSpPr>
            <p:cNvPr id="1874" name="Shape 1874"/>
            <p:cNvSpPr/>
            <p:nvPr/>
          </p:nvSpPr>
          <p:spPr>
            <a:xfrm>
              <a:off x="0" y="876300"/>
              <a:ext cx="3095625" cy="1378834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b="1" dirty="0">
                  <a:latin typeface="Verdana"/>
                  <a:ea typeface="Verdana"/>
                  <a:cs typeface="Verdana"/>
                  <a:sym typeface="Verdana"/>
                </a:rPr>
                <a:t>Sale</a:t>
              </a:r>
            </a:p>
            <a:p>
              <a:pPr algn="ctr"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…</a:t>
              </a:r>
              <a:endParaRPr sz="1300"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endParaRPr sz="1300"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sz="1300" dirty="0" err="1">
                  <a:latin typeface="Verdana"/>
                  <a:ea typeface="Verdana"/>
                  <a:cs typeface="Verdana"/>
                  <a:sym typeface="Verdana"/>
                </a:rPr>
                <a:t>updatePrice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(</a:t>
              </a:r>
              <a:r>
                <a:rPr sz="1300" dirty="0" err="1">
                  <a:latin typeface="Verdana"/>
                  <a:ea typeface="Verdana"/>
                  <a:cs typeface="Verdana"/>
                  <a:sym typeface="Verdana"/>
                </a:rPr>
                <a:t>ProductDesc</a:t>
              </a: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)</a:t>
              </a: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053012" y="862012"/>
              <a:ext cx="2074863" cy="109431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b="1">
                  <a:latin typeface="Verdana"/>
                  <a:ea typeface="Verdana"/>
                  <a:cs typeface="Verdana"/>
                  <a:sym typeface="Verdana"/>
                </a:rPr>
                <a:t>ProductDesc</a:t>
              </a:r>
            </a:p>
            <a:p>
              <a:pPr algn="ctr">
                <a:defRPr sz="1800">
                  <a:uFillTx/>
                </a:defRPr>
              </a:pPr>
              <a:endParaRPr sz="130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endParaRPr sz="13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3095625" y="1077912"/>
              <a:ext cx="19431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0" y="1344612"/>
              <a:ext cx="3095625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0" y="1874837"/>
              <a:ext cx="3095625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040312" y="1314817"/>
              <a:ext cx="208756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038726" y="1702422"/>
              <a:ext cx="208756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4608512" y="0"/>
              <a:ext cx="1586072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solidFill>
                    <a:srgbClr val="6699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699FF"/>
                  </a:solidFill>
                </a:rPr>
                <a:t>dependency</a:t>
              </a:r>
            </a:p>
          </p:txBody>
        </p:sp>
        <p:sp>
          <p:nvSpPr>
            <p:cNvPr id="1882" name="Shape 1882"/>
            <p:cNvSpPr/>
            <p:nvPr/>
          </p:nvSpPr>
          <p:spPr>
            <a:xfrm flipH="1">
              <a:off x="4176712" y="430212"/>
              <a:ext cx="647701" cy="647701"/>
            </a:xfrm>
            <a:prstGeom prst="line">
              <a:avLst/>
            </a:prstGeom>
            <a:noFill/>
            <a:ln w="9525" cap="flat">
              <a:solidFill>
                <a:srgbClr val="6699FF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84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06" y="4971074"/>
            <a:ext cx="3165587" cy="1536100"/>
          </a:xfrm>
          <a:prstGeom prst="rect">
            <a:avLst/>
          </a:prstGeom>
          <a:ln w="6350">
            <a:round/>
          </a:ln>
        </p:spPr>
      </p:pic>
      <p:pic>
        <p:nvPicPr>
          <p:cNvPr id="1885" name="Screen Shot 2015-07-03 at 10.14.15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20" y="4781654"/>
            <a:ext cx="3168940" cy="1854818"/>
          </a:xfrm>
          <a:prstGeom prst="rect">
            <a:avLst/>
          </a:prstGeom>
          <a:ln w="6350">
            <a:solidFill/>
            <a:round/>
          </a:ln>
        </p:spPr>
      </p:pic>
      <p:pic>
        <p:nvPicPr>
          <p:cNvPr id="1886" name="pasted-imag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6872883" y="4941012"/>
            <a:ext cx="1497211" cy="1566162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870345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889" name="Shape 1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Abstract class</a:t>
            </a:r>
          </a:p>
        </p:txBody>
      </p:sp>
      <p:sp>
        <p:nvSpPr>
          <p:cNvPr id="1890" name="Shape 1890"/>
          <p:cNvSpPr>
            <a:spLocks noGrp="1"/>
          </p:cNvSpPr>
          <p:nvPr>
            <p:ph type="body" idx="1"/>
          </p:nvPr>
        </p:nvSpPr>
        <p:spPr>
          <a:xfrm>
            <a:off x="377952" y="1278988"/>
            <a:ext cx="11423904" cy="5292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An abstract class is a class that has no instances</a:t>
            </a:r>
            <a:r>
              <a:rPr lang="vi-VN" sz="2000" dirty="0"/>
              <a:t>/objects</a:t>
            </a:r>
            <a:endParaRPr sz="2000" dirty="0"/>
          </a:p>
          <a:p>
            <a:pPr lvl="1">
              <a:defRPr sz="1800"/>
            </a:pPr>
            <a:r>
              <a:rPr sz="2000" dirty="0"/>
              <a:t>inheritance: </a:t>
            </a:r>
            <a:r>
              <a:rPr sz="2000" i="1" dirty="0"/>
              <a:t>area()</a:t>
            </a:r>
            <a:r>
              <a:rPr sz="2000" dirty="0"/>
              <a:t>, perimeter()</a:t>
            </a:r>
          </a:p>
          <a:p>
            <a:pPr lvl="1">
              <a:defRPr sz="1800"/>
            </a:pPr>
            <a:r>
              <a:rPr sz="2000" dirty="0"/>
              <a:t>polymorphism: </a:t>
            </a:r>
            <a:r>
              <a:rPr sz="2000" i="1" dirty="0"/>
              <a:t>area()</a:t>
            </a:r>
          </a:p>
          <a:p>
            <a:pPr lvl="2">
              <a:defRPr sz="1800"/>
            </a:pPr>
            <a:r>
              <a:rPr dirty="0"/>
              <a:t>Parallelogram = b * </a:t>
            </a:r>
            <a:r>
              <a:t>h                           </a:t>
            </a:r>
            <a:r>
              <a:rPr lang="en-US"/>
              <a:t>			</a:t>
            </a:r>
            <a:r>
              <a:t>Triangle </a:t>
            </a:r>
            <a:r>
              <a:rPr dirty="0"/>
              <a:t>= (h * b) / 2</a:t>
            </a:r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0">
              <a:defRPr sz="1800"/>
            </a:pPr>
            <a:r>
              <a:rPr sz="2000"/>
              <a:t>Notation</a:t>
            </a:r>
            <a:endParaRPr sz="2000" dirty="0"/>
          </a:p>
        </p:txBody>
      </p:sp>
      <p:sp>
        <p:nvSpPr>
          <p:cNvPr id="1891" name="Shape 1891"/>
          <p:cNvSpPr/>
          <p:nvPr/>
        </p:nvSpPr>
        <p:spPr>
          <a:xfrm>
            <a:off x="540286" y="5773761"/>
            <a:ext cx="165053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/>
              <a:t>Parallelogram</a:t>
            </a:r>
          </a:p>
        </p:txBody>
      </p:sp>
      <p:sp>
        <p:nvSpPr>
          <p:cNvPr id="1892" name="Shape 1892"/>
          <p:cNvSpPr/>
          <p:nvPr/>
        </p:nvSpPr>
        <p:spPr>
          <a:xfrm>
            <a:off x="3497727" y="5785953"/>
            <a:ext cx="98926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Triangle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24551" y="3801379"/>
            <a:ext cx="5757319" cy="1972382"/>
            <a:chOff x="1424551" y="3801379"/>
            <a:chExt cx="5757319" cy="1972382"/>
          </a:xfrm>
        </p:grpSpPr>
        <p:sp>
          <p:nvSpPr>
            <p:cNvPr id="1893" name="Shape 1893"/>
            <p:cNvSpPr/>
            <p:nvPr/>
          </p:nvSpPr>
          <p:spPr>
            <a:xfrm>
              <a:off x="2638990" y="5280562"/>
              <a:ext cx="203895" cy="12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1424552" y="5531613"/>
              <a:ext cx="256431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 flipH="1">
              <a:off x="1424551" y="5531613"/>
              <a:ext cx="2" cy="24214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3988861" y="5531613"/>
              <a:ext cx="1" cy="24214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2734240" y="5409648"/>
              <a:ext cx="0" cy="1210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901" name="Group 1901"/>
            <p:cNvGrpSpPr/>
            <p:nvPr/>
          </p:nvGrpSpPr>
          <p:grpSpPr>
            <a:xfrm>
              <a:off x="5087857" y="3801379"/>
              <a:ext cx="2094013" cy="346026"/>
              <a:chOff x="0" y="0"/>
              <a:chExt cx="2233612" cy="492125"/>
            </a:xfrm>
          </p:grpSpPr>
          <p:sp>
            <p:nvSpPr>
              <p:cNvPr id="1899" name="Shape 1899"/>
              <p:cNvSpPr/>
              <p:nvPr/>
            </p:nvSpPr>
            <p:spPr>
              <a:xfrm>
                <a:off x="0" y="0"/>
                <a:ext cx="2233613" cy="49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00" y="21600"/>
                    </a:lnTo>
                    <a:lnTo>
                      <a:pt x="21600" y="189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6699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sp>
            <p:nvSpPr>
              <p:cNvPr id="1900" name="Shape 1900"/>
              <p:cNvSpPr/>
              <p:nvPr/>
            </p:nvSpPr>
            <p:spPr>
              <a:xfrm>
                <a:off x="1954410" y="430609"/>
                <a:ext cx="279203" cy="61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92" y="736"/>
                    </a:lnTo>
                    <a:cubicBezTo>
                      <a:pt x="7752" y="4048"/>
                      <a:pt x="13504" y="4048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6699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uFillTx/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</p:grpSp>
        <p:sp>
          <p:nvSpPr>
            <p:cNvPr id="1902" name="Shape 1902"/>
            <p:cNvSpPr/>
            <p:nvPr/>
          </p:nvSpPr>
          <p:spPr>
            <a:xfrm>
              <a:off x="5223290" y="3853841"/>
              <a:ext cx="17345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solidFill>
                    <a:srgbClr val="6699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699FF"/>
                  </a:solidFill>
                </a:rPr>
                <a:t>Abstract Class</a:t>
              </a:r>
            </a:p>
          </p:txBody>
        </p:sp>
      </p:grpSp>
      <p:sp>
        <p:nvSpPr>
          <p:cNvPr id="1904" name="Shape 1904"/>
          <p:cNvSpPr/>
          <p:nvPr/>
        </p:nvSpPr>
        <p:spPr>
          <a:xfrm flipV="1">
            <a:off x="3306453" y="4048892"/>
            <a:ext cx="1785595" cy="361813"/>
          </a:xfrm>
          <a:prstGeom prst="line">
            <a:avLst/>
          </a:prstGeom>
          <a:ln>
            <a:solidFill>
              <a:srgbClr val="6699FF"/>
            </a:solidFill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5" name="Shape 1905"/>
          <p:cNvSpPr/>
          <p:nvPr/>
        </p:nvSpPr>
        <p:spPr>
          <a:xfrm>
            <a:off x="9050937" y="4029289"/>
            <a:ext cx="1445372" cy="538948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i="1" dirty="0">
                <a:latin typeface="Verdana"/>
                <a:ea typeface="Verdana"/>
                <a:cs typeface="Verdana"/>
                <a:sym typeface="Verdana"/>
              </a:rPr>
              <a:t>Polygon</a:t>
            </a:r>
          </a:p>
          <a:p>
            <a:pPr algn="ctr">
              <a:defRPr sz="1800">
                <a:uFillTx/>
              </a:defRPr>
            </a:pPr>
            <a:r>
              <a:rPr sz="1200" i="1" dirty="0">
                <a:latin typeface="Verdana"/>
                <a:ea typeface="Verdana"/>
                <a:cs typeface="Verdana"/>
                <a:sym typeface="Verdana"/>
              </a:rPr>
              <a:t>{abstract}</a:t>
            </a:r>
          </a:p>
        </p:txBody>
      </p:sp>
      <p:sp>
        <p:nvSpPr>
          <p:cNvPr id="1906" name="Shape 1906"/>
          <p:cNvSpPr/>
          <p:nvPr/>
        </p:nvSpPr>
        <p:spPr>
          <a:xfrm>
            <a:off x="7433239" y="5807661"/>
            <a:ext cx="165053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Parallelogram</a:t>
            </a:r>
          </a:p>
        </p:txBody>
      </p:sp>
      <p:sp>
        <p:nvSpPr>
          <p:cNvPr id="1907" name="Shape 1907"/>
          <p:cNvSpPr/>
          <p:nvPr/>
        </p:nvSpPr>
        <p:spPr>
          <a:xfrm>
            <a:off x="9458790" y="5192542"/>
            <a:ext cx="203895" cy="152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8" name="Shape 1908"/>
          <p:cNvSpPr/>
          <p:nvPr/>
        </p:nvSpPr>
        <p:spPr>
          <a:xfrm>
            <a:off x="10269903" y="5807661"/>
            <a:ext cx="98926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Triangle</a:t>
            </a:r>
          </a:p>
        </p:txBody>
      </p:sp>
      <p:sp>
        <p:nvSpPr>
          <p:cNvPr id="1909" name="Shape 1909"/>
          <p:cNvSpPr/>
          <p:nvPr/>
        </p:nvSpPr>
        <p:spPr>
          <a:xfrm>
            <a:off x="8244353" y="5494191"/>
            <a:ext cx="2564309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8244353" y="5507314"/>
            <a:ext cx="1" cy="303610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1" name="Shape 1911"/>
          <p:cNvSpPr/>
          <p:nvPr/>
        </p:nvSpPr>
        <p:spPr>
          <a:xfrm>
            <a:off x="10808661" y="5507314"/>
            <a:ext cx="1" cy="303610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2" name="Shape 1912"/>
          <p:cNvSpPr/>
          <p:nvPr/>
        </p:nvSpPr>
        <p:spPr>
          <a:xfrm>
            <a:off x="9554040" y="5342201"/>
            <a:ext cx="1" cy="15180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3" name="Shape 1913"/>
          <p:cNvSpPr/>
          <p:nvPr/>
        </p:nvSpPr>
        <p:spPr>
          <a:xfrm flipH="1" flipV="1">
            <a:off x="7162033" y="4051655"/>
            <a:ext cx="1888845" cy="326014"/>
          </a:xfrm>
          <a:prstGeom prst="line">
            <a:avLst/>
          </a:prstGeom>
          <a:ln>
            <a:solidFill>
              <a:srgbClr val="6699FF"/>
            </a:solidFill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1856556" y="4271496"/>
            <a:ext cx="145932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i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i="0"/>
            </a:pPr>
            <a:r>
              <a:rPr i="1" dirty="0"/>
              <a:t>Polygon</a:t>
            </a:r>
          </a:p>
        </p:txBody>
      </p:sp>
      <p:sp>
        <p:nvSpPr>
          <p:cNvPr id="1915" name="Shape 1915"/>
          <p:cNvSpPr/>
          <p:nvPr/>
        </p:nvSpPr>
        <p:spPr>
          <a:xfrm>
            <a:off x="1862533" y="4635683"/>
            <a:ext cx="1447369" cy="631281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i="1" dirty="0">
                <a:latin typeface="Verdana"/>
                <a:ea typeface="Verdana"/>
                <a:cs typeface="Verdana"/>
                <a:sym typeface="Verdana"/>
              </a:rPr>
              <a:t>area()</a:t>
            </a:r>
          </a:p>
          <a:p>
            <a:pPr>
              <a:defRPr sz="1800">
                <a:uFillTx/>
              </a:defRPr>
            </a:pPr>
            <a:r>
              <a:rPr dirty="0">
                <a:latin typeface="Verdana"/>
                <a:ea typeface="Verdana"/>
                <a:cs typeface="Verdana"/>
                <a:sym typeface="Verdana"/>
              </a:rPr>
              <a:t>perimeter()</a:t>
            </a:r>
          </a:p>
        </p:txBody>
      </p:sp>
      <p:sp>
        <p:nvSpPr>
          <p:cNvPr id="1916" name="Shape 1916"/>
          <p:cNvSpPr/>
          <p:nvPr/>
        </p:nvSpPr>
        <p:spPr>
          <a:xfrm>
            <a:off x="540286" y="6142066"/>
            <a:ext cx="165053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/>
              <a:t>area()</a:t>
            </a:r>
          </a:p>
        </p:txBody>
      </p:sp>
      <p:sp>
        <p:nvSpPr>
          <p:cNvPr id="1917" name="Shape 1917"/>
          <p:cNvSpPr/>
          <p:nvPr/>
        </p:nvSpPr>
        <p:spPr>
          <a:xfrm>
            <a:off x="3496938" y="6142066"/>
            <a:ext cx="99005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dirty="0"/>
              <a:t>area()</a:t>
            </a:r>
          </a:p>
        </p:txBody>
      </p:sp>
      <p:sp>
        <p:nvSpPr>
          <p:cNvPr id="1918" name="Shape 1918"/>
          <p:cNvSpPr/>
          <p:nvPr/>
        </p:nvSpPr>
        <p:spPr>
          <a:xfrm>
            <a:off x="7433938" y="6154706"/>
            <a:ext cx="164983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area()</a:t>
            </a:r>
          </a:p>
        </p:txBody>
      </p:sp>
      <p:sp>
        <p:nvSpPr>
          <p:cNvPr id="1919" name="Shape 1919"/>
          <p:cNvSpPr/>
          <p:nvPr/>
        </p:nvSpPr>
        <p:spPr>
          <a:xfrm>
            <a:off x="10271593" y="6171948"/>
            <a:ext cx="987571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area()</a:t>
            </a:r>
          </a:p>
        </p:txBody>
      </p:sp>
      <p:sp>
        <p:nvSpPr>
          <p:cNvPr id="1920" name="Shape 1920"/>
          <p:cNvSpPr/>
          <p:nvPr/>
        </p:nvSpPr>
        <p:spPr>
          <a:xfrm>
            <a:off x="3264339" y="4671418"/>
            <a:ext cx="621495" cy="35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10"/>
                </a:moveTo>
                <a:lnTo>
                  <a:pt x="5370" y="0"/>
                </a:lnTo>
                <a:lnTo>
                  <a:pt x="14630" y="1215"/>
                </a:lnTo>
                <a:lnTo>
                  <a:pt x="21600" y="10827"/>
                </a:lnTo>
                <a:lnTo>
                  <a:pt x="16614" y="19597"/>
                </a:lnTo>
                <a:lnTo>
                  <a:pt x="8561" y="21600"/>
                </a:lnTo>
                <a:lnTo>
                  <a:pt x="679" y="16285"/>
                </a:lnTo>
                <a:lnTo>
                  <a:pt x="0" y="881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4385202" y="6056873"/>
            <a:ext cx="389435" cy="457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841"/>
                </a:moveTo>
                <a:lnTo>
                  <a:pt x="21600" y="0"/>
                </a:lnTo>
                <a:lnTo>
                  <a:pt x="19846" y="21600"/>
                </a:lnTo>
                <a:lnTo>
                  <a:pt x="0" y="13841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2063793" y="6301422"/>
            <a:ext cx="886725" cy="18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73" y="303"/>
                </a:lnTo>
                <a:lnTo>
                  <a:pt x="21600" y="21297"/>
                </a:lnTo>
                <a:lnTo>
                  <a:pt x="6725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11187638" y="5823816"/>
            <a:ext cx="389435" cy="457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841"/>
                </a:moveTo>
                <a:lnTo>
                  <a:pt x="21600" y="0"/>
                </a:lnTo>
                <a:lnTo>
                  <a:pt x="19846" y="21600"/>
                </a:lnTo>
                <a:lnTo>
                  <a:pt x="0" y="13841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8866230" y="6068365"/>
            <a:ext cx="886726" cy="18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73" y="303"/>
                </a:lnTo>
                <a:lnTo>
                  <a:pt x="21600" y="21297"/>
                </a:lnTo>
                <a:lnTo>
                  <a:pt x="6725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9049939" y="4581084"/>
            <a:ext cx="1447370" cy="631281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i="1">
                <a:latin typeface="Verdana"/>
                <a:ea typeface="Verdana"/>
                <a:cs typeface="Verdana"/>
                <a:sym typeface="Verdana"/>
              </a:rPr>
              <a:t>area()</a:t>
            </a:r>
          </a:p>
          <a:p>
            <a:pPr>
              <a:defRPr sz="1800">
                <a:uFillTx/>
              </a:defRPr>
            </a:pPr>
            <a:r>
              <a:rPr>
                <a:latin typeface="Verdana"/>
                <a:ea typeface="Verdana"/>
                <a:cs typeface="Verdana"/>
                <a:sym typeface="Verdana"/>
              </a:rPr>
              <a:t>perimeter()</a:t>
            </a:r>
          </a:p>
        </p:txBody>
      </p:sp>
      <p:sp>
        <p:nvSpPr>
          <p:cNvPr id="1926" name="Shape 1926"/>
          <p:cNvSpPr/>
          <p:nvPr/>
        </p:nvSpPr>
        <p:spPr>
          <a:xfrm>
            <a:off x="10471589" y="4730969"/>
            <a:ext cx="621496" cy="35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10"/>
                </a:moveTo>
                <a:lnTo>
                  <a:pt x="5370" y="0"/>
                </a:lnTo>
                <a:lnTo>
                  <a:pt x="14630" y="1215"/>
                </a:lnTo>
                <a:lnTo>
                  <a:pt x="21600" y="10827"/>
                </a:lnTo>
                <a:lnTo>
                  <a:pt x="16614" y="19597"/>
                </a:lnTo>
                <a:lnTo>
                  <a:pt x="8561" y="21600"/>
                </a:lnTo>
                <a:lnTo>
                  <a:pt x="679" y="16285"/>
                </a:lnTo>
                <a:lnTo>
                  <a:pt x="0" y="881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1927" name="Screen Shot 2015-06-16 at 08.48.05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20539" y="2565805"/>
            <a:ext cx="2564310" cy="945491"/>
          </a:xfrm>
          <a:prstGeom prst="rect">
            <a:avLst/>
          </a:prstGeom>
          <a:ln w="6350">
            <a:round/>
          </a:ln>
        </p:spPr>
      </p:pic>
      <p:pic>
        <p:nvPicPr>
          <p:cNvPr id="1928" name="Screen Shot 2015-06-16 at 08.50.13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245" y="2565805"/>
            <a:ext cx="2616963" cy="1055219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1357027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931" name="Shape 1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Interface</a:t>
            </a:r>
          </a:p>
        </p:txBody>
      </p:sp>
      <p:sp>
        <p:nvSpPr>
          <p:cNvPr id="1932" name="Shape 1932"/>
          <p:cNvSpPr>
            <a:spLocks noGrp="1"/>
          </p:cNvSpPr>
          <p:nvPr>
            <p:ph type="body" idx="1"/>
          </p:nvPr>
        </p:nvSpPr>
        <p:spPr>
          <a:xfrm>
            <a:off x="527967" y="1328292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An interface </a:t>
            </a:r>
          </a:p>
          <a:p>
            <a:pPr lvl="1">
              <a:defRPr sz="1800"/>
            </a:pPr>
            <a:r>
              <a:rPr sz="2000" dirty="0"/>
              <a:t>describes a portion of the visible </a:t>
            </a:r>
            <a:r>
              <a:rPr sz="2000" dirty="0" err="1"/>
              <a:t>behaviour</a:t>
            </a:r>
            <a:r>
              <a:rPr sz="2000" dirty="0"/>
              <a:t> of a set of objects</a:t>
            </a:r>
          </a:p>
          <a:p>
            <a:pPr lvl="1">
              <a:defRPr sz="1800"/>
            </a:pPr>
            <a:r>
              <a:rPr sz="2000" dirty="0"/>
              <a:t>is very similar to an abstract class that contains only abstract operations</a:t>
            </a:r>
          </a:p>
          <a:p>
            <a:pPr lvl="1">
              <a:defRPr sz="1800"/>
            </a:pPr>
            <a:r>
              <a:rPr sz="2000" b="1" dirty="0"/>
              <a:t>specifies only the operations without implementation</a:t>
            </a:r>
            <a:endParaRPr sz="2000" dirty="0"/>
          </a:p>
          <a:p>
            <a:pPr lvl="0">
              <a:defRPr sz="1800"/>
            </a:pPr>
            <a:r>
              <a:rPr sz="2000" dirty="0"/>
              <a:t>Two notations</a:t>
            </a:r>
          </a:p>
        </p:txBody>
      </p:sp>
      <p:grpSp>
        <p:nvGrpSpPr>
          <p:cNvPr id="1937" name="Group 1937"/>
          <p:cNvGrpSpPr/>
          <p:nvPr/>
        </p:nvGrpSpPr>
        <p:grpSpPr>
          <a:xfrm>
            <a:off x="4785690" y="3303844"/>
            <a:ext cx="1351360" cy="346026"/>
            <a:chOff x="0" y="0"/>
            <a:chExt cx="1441450" cy="492125"/>
          </a:xfrm>
        </p:grpSpPr>
        <p:sp>
          <p:nvSpPr>
            <p:cNvPr id="1935" name="Shape 1935"/>
            <p:cNvSpPr/>
            <p:nvPr/>
          </p:nvSpPr>
          <p:spPr>
            <a:xfrm>
              <a:off x="0" y="0"/>
              <a:ext cx="1441450" cy="4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1261268" y="430609"/>
              <a:ext cx="180182" cy="6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92" y="736"/>
                  </a:lnTo>
                  <a:cubicBezTo>
                    <a:pt x="7752" y="4048"/>
                    <a:pt x="13504" y="404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6699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03348" y="3295588"/>
            <a:ext cx="3690937" cy="2124161"/>
            <a:chOff x="3944532" y="3110010"/>
            <a:chExt cx="3690937" cy="2124161"/>
          </a:xfrm>
        </p:grpSpPr>
        <p:sp>
          <p:nvSpPr>
            <p:cNvPr id="1933" name="Shape 1933"/>
            <p:cNvSpPr/>
            <p:nvPr/>
          </p:nvSpPr>
          <p:spPr>
            <a:xfrm>
              <a:off x="6378872" y="3707183"/>
              <a:ext cx="1215413" cy="631281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« </a:t>
              </a: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interface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 »</a:t>
              </a: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Cashier</a:t>
              </a: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6915140" y="4357669"/>
              <a:ext cx="203896" cy="15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4956563" y="3110010"/>
              <a:ext cx="1091983" cy="3542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solidFill>
                    <a:srgbClr val="6699FF"/>
                  </a:solidFill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699FF"/>
                  </a:solidFill>
                </a:rPr>
                <a:t>interface</a:t>
              </a:r>
            </a:p>
          </p:txBody>
        </p:sp>
        <p:sp>
          <p:nvSpPr>
            <p:cNvPr id="1939" name="Shape 1939"/>
            <p:cNvSpPr/>
            <p:nvPr/>
          </p:nvSpPr>
          <p:spPr>
            <a:xfrm flipH="1">
              <a:off x="4687184" y="3412503"/>
              <a:ext cx="607220" cy="405186"/>
            </a:xfrm>
            <a:prstGeom prst="line">
              <a:avLst/>
            </a:prstGeom>
            <a:ln>
              <a:solidFill>
                <a:srgbClr val="6699FF"/>
              </a:solidFill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6443355" y="4879889"/>
              <a:ext cx="1192114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ATM</a:t>
              </a: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7024976" y="4509474"/>
              <a:ext cx="1" cy="365760"/>
            </a:xfrm>
            <a:prstGeom prst="line">
              <a:avLst/>
            </a:prstGeom>
            <a:ln>
              <a:solidFill/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3944532" y="4818929"/>
              <a:ext cx="1192114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ATM</a:t>
              </a: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4514224" y="4287808"/>
              <a:ext cx="1" cy="506760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4417806" y="4143622"/>
              <a:ext cx="202407" cy="1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4120149" y="3808758"/>
              <a:ext cx="942903" cy="3542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267" tIns="38268" rIns="38267" bIns="38268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Cashier</a:t>
              </a: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99215" y="3412503"/>
              <a:ext cx="540247" cy="353839"/>
            </a:xfrm>
            <a:prstGeom prst="line">
              <a:avLst/>
            </a:prstGeom>
            <a:ln>
              <a:solidFill>
                <a:srgbClr val="6699FF"/>
              </a:solidFill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636311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949" name="Shape 1949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64744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Interface</a:t>
            </a:r>
          </a:p>
        </p:txBody>
      </p:sp>
      <p:sp>
        <p:nvSpPr>
          <p:cNvPr id="1950" name="Shape 1950"/>
          <p:cNvSpPr>
            <a:spLocks noGrp="1"/>
          </p:cNvSpPr>
          <p:nvPr>
            <p:ph type="body" idx="1"/>
          </p:nvPr>
        </p:nvSpPr>
        <p:spPr>
          <a:xfrm>
            <a:off x="390144" y="1316425"/>
            <a:ext cx="11423903" cy="517891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Example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82763" y="1110110"/>
            <a:ext cx="5106112" cy="2195777"/>
            <a:chOff x="3282763" y="1110110"/>
            <a:chExt cx="5106112" cy="2195777"/>
          </a:xfrm>
        </p:grpSpPr>
        <p:sp>
          <p:nvSpPr>
            <p:cNvPr id="1951" name="Shape 1951"/>
            <p:cNvSpPr/>
            <p:nvPr/>
          </p:nvSpPr>
          <p:spPr>
            <a:xfrm>
              <a:off x="5185460" y="1110110"/>
              <a:ext cx="1352985" cy="1000613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267" tIns="38268" rIns="38267" bIns="38268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« </a:t>
              </a: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interface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 »</a:t>
              </a:r>
            </a:p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Cashier</a:t>
              </a:r>
              <a:endParaRPr sz="120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withdraw</a:t>
              </a:r>
            </a:p>
            <a:p>
              <a:pPr algn="ctr">
                <a:defRPr sz="1800">
                  <a:uFillTx/>
                </a:defRPr>
              </a:pPr>
              <a:r>
                <a:rPr sz="1200">
                  <a:latin typeface="Verdana"/>
                  <a:ea typeface="Verdana"/>
                  <a:cs typeface="Verdana"/>
                  <a:sym typeface="Verdana"/>
                </a:rPr>
                <a:t>deposit</a:t>
              </a: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48662" y="2116329"/>
              <a:ext cx="203895" cy="15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7196760" y="2939327"/>
              <a:ext cx="1192115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ATM</a:t>
              </a: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3282763" y="2951605"/>
              <a:ext cx="1357011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Employee</a:t>
              </a:r>
            </a:p>
          </p:txBody>
        </p:sp>
        <p:sp>
          <p:nvSpPr>
            <p:cNvPr id="1955" name="Shape 1955"/>
            <p:cNvSpPr/>
            <p:nvPr/>
          </p:nvSpPr>
          <p:spPr>
            <a:xfrm flipH="1">
              <a:off x="4540178" y="3198369"/>
              <a:ext cx="2632770" cy="1"/>
            </a:xfrm>
            <a:prstGeom prst="line">
              <a:avLst/>
            </a:prstGeom>
            <a:ln>
              <a:solidFill/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849866" y="2284962"/>
              <a:ext cx="1" cy="914400"/>
            </a:xfrm>
            <a:prstGeom prst="line">
              <a:avLst/>
            </a:prstGeom>
            <a:ln>
              <a:solidFill/>
              <a:prstDash val="dash"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3392713" y="1608631"/>
              <a:ext cx="1192114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Person</a:t>
              </a: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7172947" y="1558401"/>
              <a:ext cx="1192115" cy="354282"/>
            </a:xfrm>
            <a:prstGeom prst="rect">
              <a:avLst/>
            </a:prstGeom>
            <a:ln>
              <a:solidFill/>
              <a:round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267" tIns="38268" rIns="38267" bIns="38268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Machine</a:t>
              </a: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7795049" y="2082244"/>
              <a:ext cx="1" cy="822960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7698597" y="1918247"/>
              <a:ext cx="203895" cy="1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3836082" y="1956878"/>
              <a:ext cx="203896" cy="15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>
              <a:solidFill/>
              <a:round/>
            </a:ln>
          </p:spPr>
          <p:txBody>
            <a:bodyPr lIns="38267" tIns="38268" rIns="38267" bIns="38268" anchor="ctr"/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 flipV="1">
              <a:off x="3945152" y="2099159"/>
              <a:ext cx="1" cy="822960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5188573" y="1652077"/>
              <a:ext cx="1349873" cy="1"/>
            </a:xfrm>
            <a:prstGeom prst="line">
              <a:avLst/>
            </a:prstGeom>
            <a:ln>
              <a:solidFill/>
              <a:round/>
            </a:ln>
          </p:spPr>
          <p:txBody>
            <a:bodyPr lIns="38267" tIns="38268" rIns="38267" bIns="38268"/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964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031" y="3743263"/>
            <a:ext cx="2731249" cy="1265967"/>
          </a:xfrm>
          <a:prstGeom prst="rect">
            <a:avLst/>
          </a:prstGeom>
          <a:ln w="6350">
            <a:round/>
          </a:ln>
        </p:spPr>
      </p:pic>
      <p:pic>
        <p:nvPicPr>
          <p:cNvPr id="1965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257609" y="5079290"/>
            <a:ext cx="4116573" cy="1302896"/>
          </a:xfrm>
          <a:prstGeom prst="rect">
            <a:avLst/>
          </a:prstGeom>
          <a:ln>
            <a:solidFill/>
            <a:round/>
          </a:ln>
        </p:spPr>
      </p:pic>
      <p:pic>
        <p:nvPicPr>
          <p:cNvPr id="1966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737" y="3419504"/>
            <a:ext cx="3000810" cy="1265967"/>
          </a:xfrm>
          <a:prstGeom prst="rect">
            <a:avLst/>
          </a:prstGeom>
          <a:ln w="6350">
            <a:round/>
          </a:ln>
        </p:spPr>
      </p:pic>
      <p:grpSp>
        <p:nvGrpSpPr>
          <p:cNvPr id="1969" name="Group 1969"/>
          <p:cNvGrpSpPr/>
          <p:nvPr/>
        </p:nvGrpSpPr>
        <p:grpSpPr>
          <a:xfrm>
            <a:off x="6199518" y="3621907"/>
            <a:ext cx="2580019" cy="1451261"/>
            <a:chOff x="0" y="0"/>
            <a:chExt cx="2752019" cy="2064014"/>
          </a:xfrm>
        </p:grpSpPr>
        <p:pic>
          <p:nvPicPr>
            <p:cNvPr id="1967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52020" cy="2064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8" name="Shape 1968"/>
            <p:cNvSpPr/>
            <p:nvPr/>
          </p:nvSpPr>
          <p:spPr>
            <a:xfrm>
              <a:off x="12751" y="896943"/>
              <a:ext cx="2713920" cy="351791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94FA5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1970" name="pasted-image.png"/>
          <p:cNvPicPr/>
          <p:nvPr/>
        </p:nvPicPr>
        <p:blipFill>
          <a:blip r:embed="rId6"/>
          <a:stretch>
            <a:fillRect/>
          </a:stretch>
        </p:blipFill>
        <p:spPr>
          <a:xfrm>
            <a:off x="1501737" y="4831255"/>
            <a:ext cx="3000810" cy="1664086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64843601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973" name="Shape 19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Generic class</a:t>
            </a:r>
          </a:p>
        </p:txBody>
      </p:sp>
      <p:sp>
        <p:nvSpPr>
          <p:cNvPr id="1974" name="Shape 1974"/>
          <p:cNvSpPr>
            <a:spLocks noGrp="1"/>
          </p:cNvSpPr>
          <p:nvPr>
            <p:ph type="body" idx="1"/>
          </p:nvPr>
        </p:nvSpPr>
        <p:spPr>
          <a:xfrm>
            <a:off x="438912" y="1259671"/>
            <a:ext cx="11338559" cy="502681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000" dirty="0"/>
              <a:t>A generic class (or </a:t>
            </a:r>
            <a:r>
              <a:rPr sz="2000" dirty="0" err="1"/>
              <a:t>parameterised</a:t>
            </a:r>
            <a:r>
              <a:rPr sz="2000" dirty="0"/>
              <a:t>) allows to consider the types of data as parameters</a:t>
            </a:r>
          </a:p>
          <a:p>
            <a:pPr lvl="0">
              <a:defRPr sz="1800"/>
            </a:pPr>
            <a:r>
              <a:rPr sz="2000" dirty="0"/>
              <a:t>Generic classes are often used for the types of collection classes: vector, table, stack, …</a:t>
            </a:r>
          </a:p>
          <a:p>
            <a:pPr lvl="0">
              <a:defRPr sz="1800"/>
            </a:pPr>
            <a:r>
              <a:rPr sz="2000" dirty="0"/>
              <a:t>Notation</a:t>
            </a:r>
          </a:p>
          <a:p>
            <a:pPr lvl="0">
              <a:defRPr sz="1800"/>
            </a:pPr>
            <a:endParaRPr sz="2000" dirty="0"/>
          </a:p>
          <a:p>
            <a:pPr lvl="0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Example</a:t>
            </a:r>
          </a:p>
          <a:p>
            <a:pPr lvl="0">
              <a:defRPr sz="1800"/>
            </a:pPr>
            <a:endParaRPr sz="2000" dirty="0"/>
          </a:p>
          <a:p>
            <a:pPr lvl="0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“template” in C++</a:t>
            </a:r>
          </a:p>
          <a:p>
            <a:pPr lvl="0">
              <a:defRPr sz="1800"/>
            </a:pPr>
            <a:r>
              <a:rPr sz="2000" dirty="0"/>
              <a:t>Generic type in Java</a:t>
            </a:r>
          </a:p>
          <a:p>
            <a:pPr lvl="1">
              <a:defRPr sz="1800"/>
            </a:pPr>
            <a:r>
              <a:rPr sz="2000" dirty="0"/>
              <a:t>List&lt;Integer&gt; </a:t>
            </a:r>
            <a:r>
              <a:rPr sz="2000" b="1" dirty="0" err="1"/>
              <a:t>intList</a:t>
            </a:r>
            <a:r>
              <a:rPr sz="2000" dirty="0"/>
              <a:t> = new </a:t>
            </a:r>
            <a:r>
              <a:rPr sz="2000" dirty="0" err="1"/>
              <a:t>ArrayList</a:t>
            </a:r>
            <a:r>
              <a:rPr sz="2000" dirty="0"/>
              <a:t>&lt;Integer&gt;();</a:t>
            </a:r>
          </a:p>
        </p:txBody>
      </p:sp>
      <p:sp>
        <p:nvSpPr>
          <p:cNvPr id="1975" name="Shape 1975"/>
          <p:cNvSpPr/>
          <p:nvPr/>
        </p:nvSpPr>
        <p:spPr>
          <a:xfrm>
            <a:off x="4533005" y="2355577"/>
            <a:ext cx="2178845" cy="631281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algn="ctr">
              <a:defRPr sz="1800">
                <a:uFillTx/>
              </a:defRPr>
            </a:pPr>
            <a:r>
              <a:rPr>
                <a:latin typeface="Verdana"/>
                <a:ea typeface="Verdana"/>
                <a:cs typeface="Verdana"/>
                <a:sym typeface="Verdana"/>
              </a:rPr>
              <a:t>Generic Class</a:t>
            </a:r>
          </a:p>
        </p:txBody>
      </p:sp>
      <p:sp>
        <p:nvSpPr>
          <p:cNvPr id="1976" name="Shape 1976"/>
          <p:cNvSpPr/>
          <p:nvPr/>
        </p:nvSpPr>
        <p:spPr>
          <a:xfrm>
            <a:off x="6182021" y="2235026"/>
            <a:ext cx="873910" cy="261949"/>
          </a:xfrm>
          <a:prstGeom prst="rect">
            <a:avLst/>
          </a:prstGeom>
          <a:solidFill>
            <a:srgbClr val="FFFFFF"/>
          </a:solidFill>
          <a:ln>
            <a:solidFill/>
            <a:prstDash val="dash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Parameter</a:t>
            </a:r>
          </a:p>
        </p:txBody>
      </p:sp>
      <p:grpSp>
        <p:nvGrpSpPr>
          <p:cNvPr id="1979" name="Group 1979"/>
          <p:cNvGrpSpPr/>
          <p:nvPr/>
        </p:nvGrpSpPr>
        <p:grpSpPr>
          <a:xfrm>
            <a:off x="4693281" y="3382627"/>
            <a:ext cx="1835927" cy="780903"/>
            <a:chOff x="0" y="0"/>
            <a:chExt cx="1958319" cy="1110615"/>
          </a:xfrm>
        </p:grpSpPr>
        <p:sp>
          <p:nvSpPr>
            <p:cNvPr id="1977" name="Shape 1977"/>
            <p:cNvSpPr/>
            <p:nvPr/>
          </p:nvSpPr>
          <p:spPr>
            <a:xfrm>
              <a:off x="0" y="171449"/>
              <a:ext cx="1873250" cy="93916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List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1758950" y="0"/>
              <a:ext cx="199369" cy="39395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dash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lang="en-US" sz="1200" dirty="0"/>
                <a:t>T</a:t>
              </a:r>
              <a:endParaRPr sz="1200" dirty="0"/>
            </a:p>
          </p:txBody>
        </p:sp>
      </p:grpSp>
      <p:graphicFrame>
        <p:nvGraphicFramePr>
          <p:cNvPr id="1980" name="Table 1980"/>
          <p:cNvGraphicFramePr/>
          <p:nvPr/>
        </p:nvGraphicFramePr>
        <p:xfrm>
          <a:off x="5906642" y="5883672"/>
          <a:ext cx="2637208" cy="332541"/>
        </p:xfrm>
        <a:graphic>
          <a:graphicData uri="http://schemas.openxmlformats.org/drawingml/2006/table">
            <a:tbl>
              <a:tblPr/>
              <a:tblGrid>
                <a:gridCol w="659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9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93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93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541"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300">
                          <a:uFill>
                            <a:solidFill/>
                          </a:uFill>
                          <a:sym typeface="Candara"/>
                        </a:rPr>
                        <a:t>5</a:t>
                      </a:r>
                    </a:p>
                  </a:txBody>
                  <a:tcPr marL="47625" marR="47625" marT="35719" marB="35719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300">
                          <a:uFill>
                            <a:solidFill/>
                          </a:uFill>
                          <a:sym typeface="Candara"/>
                        </a:rPr>
                        <a:t>3</a:t>
                      </a:r>
                    </a:p>
                  </a:txBody>
                  <a:tcPr marL="47625" marR="47625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300">
                          <a:uFill>
                            <a:solidFill/>
                          </a:uFill>
                          <a:sym typeface="Candara"/>
                        </a:rPr>
                        <a:t>9</a:t>
                      </a:r>
                    </a:p>
                  </a:txBody>
                  <a:tcPr marL="47625" marR="47625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300">
                          <a:uFill>
                            <a:solidFill/>
                          </a:uFill>
                          <a:sym typeface="Candara"/>
                        </a:rPr>
                        <a:t>11</a:t>
                      </a:r>
                    </a:p>
                  </a:txBody>
                  <a:tcPr marL="47625" marR="47625" marT="35719" marB="35719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81" name="Shape 1981"/>
          <p:cNvSpPr/>
          <p:nvPr/>
        </p:nvSpPr>
        <p:spPr>
          <a:xfrm>
            <a:off x="4599424" y="5853120"/>
            <a:ext cx="975538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intList =</a:t>
            </a:r>
          </a:p>
        </p:txBody>
      </p:sp>
      <p:sp>
        <p:nvSpPr>
          <p:cNvPr id="1982" name="Shape 1982"/>
          <p:cNvSpPr/>
          <p:nvPr/>
        </p:nvSpPr>
        <p:spPr>
          <a:xfrm rot="21600000">
            <a:off x="3276867" y="5937429"/>
            <a:ext cx="1190626" cy="225027"/>
          </a:xfrm>
          <a:prstGeom prst="rightArrow">
            <a:avLst>
              <a:gd name="adj1" fmla="val 32000"/>
              <a:gd name="adj2" fmla="val 253970"/>
            </a:avLst>
          </a:prstGeom>
          <a:solidFill>
            <a:srgbClr val="EBEBEB"/>
          </a:solidFill>
          <a:ln w="6350">
            <a:solidFill/>
            <a:round/>
          </a:ln>
        </p:spPr>
        <p:txBody>
          <a:bodyPr lIns="42520" tIns="42520" rIns="42520" bIns="4252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115649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985" name="Shape 19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Description class</a:t>
            </a:r>
          </a:p>
        </p:txBody>
      </p:sp>
      <p:sp>
        <p:nvSpPr>
          <p:cNvPr id="1986" name="Shape 1986"/>
          <p:cNvSpPr>
            <a:spLocks noGrp="1"/>
          </p:cNvSpPr>
          <p:nvPr>
            <p:ph type="body" idx="1"/>
          </p:nvPr>
        </p:nvSpPr>
        <p:spPr>
          <a:xfrm>
            <a:off x="534907" y="1248582"/>
            <a:ext cx="11279141" cy="521317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Description class contains information describing the objects</a:t>
            </a:r>
          </a:p>
          <a:p>
            <a:pPr lvl="1">
              <a:defRPr sz="1800"/>
            </a:pPr>
            <a:r>
              <a:rPr sz="2000"/>
              <a:t>increase cohesion, reusability</a:t>
            </a:r>
          </a:p>
          <a:p>
            <a:pPr lvl="0">
              <a:defRPr sz="1800"/>
            </a:pPr>
            <a:r>
              <a:rPr sz="2000"/>
              <a:t>Example</a:t>
            </a:r>
          </a:p>
          <a:p>
            <a:pPr lvl="1">
              <a:defRPr sz="1800"/>
            </a:pPr>
            <a:r>
              <a:rPr sz="2000"/>
              <a:t>Description of a product with certain information</a:t>
            </a:r>
          </a:p>
        </p:txBody>
      </p:sp>
      <p:grpSp>
        <p:nvGrpSpPr>
          <p:cNvPr id="1990" name="Group 1990"/>
          <p:cNvGrpSpPr/>
          <p:nvPr/>
        </p:nvGrpSpPr>
        <p:grpSpPr>
          <a:xfrm>
            <a:off x="4154194" y="2591506"/>
            <a:ext cx="3817710" cy="1731853"/>
            <a:chOff x="291679" y="0"/>
            <a:chExt cx="4072223" cy="2463077"/>
          </a:xfrm>
        </p:grpSpPr>
        <p:sp>
          <p:nvSpPr>
            <p:cNvPr id="1987" name="Shape 1987"/>
            <p:cNvSpPr/>
            <p:nvPr/>
          </p:nvSpPr>
          <p:spPr>
            <a:xfrm>
              <a:off x="1420812" y="0"/>
              <a:ext cx="1531939" cy="194787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Product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idProduct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name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price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seriesNumber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colour</a:t>
              </a: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1441450" y="429894"/>
              <a:ext cx="15113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291679" y="1937808"/>
              <a:ext cx="4072223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Solution 1 : no description class</a:t>
              </a:r>
            </a:p>
          </p:txBody>
        </p:sp>
      </p:grpSp>
      <p:grpSp>
        <p:nvGrpSpPr>
          <p:cNvPr id="2000" name="Group 2000"/>
          <p:cNvGrpSpPr/>
          <p:nvPr/>
        </p:nvGrpSpPr>
        <p:grpSpPr>
          <a:xfrm>
            <a:off x="3500661" y="4886026"/>
            <a:ext cx="5143467" cy="1646648"/>
            <a:chOff x="0" y="0"/>
            <a:chExt cx="5253038" cy="2341898"/>
          </a:xfrm>
        </p:grpSpPr>
        <p:sp>
          <p:nvSpPr>
            <p:cNvPr id="1991" name="Shape 1991"/>
            <p:cNvSpPr/>
            <p:nvPr/>
          </p:nvSpPr>
          <p:spPr>
            <a:xfrm>
              <a:off x="0" y="0"/>
              <a:ext cx="1531938" cy="148826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Product</a:t>
              </a:r>
            </a:p>
            <a:p>
              <a:pPr>
                <a:defRPr sz="1800">
                  <a:uFillTx/>
                </a:defRPr>
              </a:pPr>
              <a:endParaRPr sz="1300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seriesNumber</a:t>
              </a:r>
            </a:p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colour</a:t>
              </a: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20637" y="555912"/>
              <a:ext cx="15113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3649662" y="0"/>
              <a:ext cx="1603376" cy="166335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ProductDesc</a:t>
              </a:r>
            </a:p>
            <a:p>
              <a:pPr>
                <a:defRPr sz="1800">
                  <a:uFillTx/>
                </a:defRPr>
              </a:pPr>
              <a:endParaRPr sz="1300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idProduct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name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price</a:t>
              </a: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3668712" y="605198"/>
              <a:ext cx="158432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1531937" y="633412"/>
              <a:ext cx="211772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1817687" y="346075"/>
              <a:ext cx="1366798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is-described-by</a:t>
              </a: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3390900" y="328611"/>
              <a:ext cx="202789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1</a:t>
              </a: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1524000" y="401637"/>
              <a:ext cx="202789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*</a:t>
              </a: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781126" y="1816629"/>
              <a:ext cx="4198753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Solution 2 : use description class</a:t>
              </a:r>
            </a:p>
          </p:txBody>
        </p:sp>
      </p:grpSp>
      <p:sp>
        <p:nvSpPr>
          <p:cNvPr id="2001" name="Shape 2001"/>
          <p:cNvSpPr/>
          <p:nvPr/>
        </p:nvSpPr>
        <p:spPr>
          <a:xfrm>
            <a:off x="5591697" y="4323359"/>
            <a:ext cx="742653" cy="562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97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04" name="Shape 20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Description class</a:t>
            </a:r>
          </a:p>
        </p:txBody>
      </p:sp>
      <p:sp>
        <p:nvSpPr>
          <p:cNvPr id="2005" name="Shape 2005"/>
          <p:cNvSpPr>
            <a:spLocks noGrp="1"/>
          </p:cNvSpPr>
          <p:nvPr>
            <p:ph type="body" idx="1"/>
          </p:nvPr>
        </p:nvSpPr>
        <p:spPr>
          <a:xfrm>
            <a:off x="544838" y="1313025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When do we use description class?</a:t>
            </a:r>
          </a:p>
          <a:p>
            <a:pPr lvl="1">
              <a:defRPr sz="1800"/>
            </a:pPr>
            <a:r>
              <a:rPr sz="2000"/>
              <a:t>Reduce redundant information</a:t>
            </a:r>
          </a:p>
          <a:p>
            <a:pPr lvl="1">
              <a:defRPr sz="1800"/>
            </a:pPr>
            <a:r>
              <a:rPr sz="2000"/>
              <a:t>Avoid repetition of information</a:t>
            </a:r>
          </a:p>
          <a:p>
            <a:pPr lvl="1">
              <a:defRPr sz="1800"/>
            </a:pPr>
            <a:r>
              <a:rPr sz="2000"/>
              <a:t>Describe some objects independent of real-world objects</a:t>
            </a:r>
          </a:p>
          <a:p>
            <a:pPr lvl="1">
              <a:defRPr sz="1800"/>
            </a:pPr>
            <a:r>
              <a:rPr sz="2000"/>
              <a:t>Keep the information in the object even if real-world objets are removed</a:t>
            </a:r>
          </a:p>
          <a:p>
            <a:pPr lvl="1">
              <a:defRPr sz="1800"/>
            </a:pPr>
            <a:endParaRPr sz="2000"/>
          </a:p>
          <a:p>
            <a:pPr lvl="0">
              <a:defRPr sz="1800"/>
            </a:pPr>
            <a:r>
              <a:rPr sz="2000"/>
              <a:t>Example</a:t>
            </a:r>
          </a:p>
          <a:p>
            <a:pPr lvl="1">
              <a:defRPr sz="1800"/>
            </a:pPr>
            <a:r>
              <a:rPr sz="2000"/>
              <a:t>Describe the information (number, time, date, …) of a flight</a:t>
            </a:r>
          </a:p>
        </p:txBody>
      </p:sp>
      <p:grpSp>
        <p:nvGrpSpPr>
          <p:cNvPr id="2009" name="Group 2009"/>
          <p:cNvGrpSpPr/>
          <p:nvPr/>
        </p:nvGrpSpPr>
        <p:grpSpPr>
          <a:xfrm>
            <a:off x="1570672" y="4204394"/>
            <a:ext cx="2248370" cy="1376897"/>
            <a:chOff x="81193" y="0"/>
            <a:chExt cx="2398260" cy="1958252"/>
          </a:xfrm>
        </p:grpSpPr>
        <p:sp>
          <p:nvSpPr>
            <p:cNvPr id="2006" name="Shape 2006"/>
            <p:cNvSpPr/>
            <p:nvPr/>
          </p:nvSpPr>
          <p:spPr>
            <a:xfrm>
              <a:off x="433387" y="0"/>
              <a:ext cx="1531939" cy="137883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Flight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time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date</a:t>
              </a: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454025" y="417195"/>
              <a:ext cx="15113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81193" y="1432983"/>
              <a:ext cx="2398260" cy="525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Description class ?</a:t>
              </a:r>
            </a:p>
          </p:txBody>
        </p:sp>
      </p:grpSp>
      <p:sp>
        <p:nvSpPr>
          <p:cNvPr id="2010" name="Shape 2010"/>
          <p:cNvSpPr/>
          <p:nvPr/>
        </p:nvSpPr>
        <p:spPr>
          <a:xfrm rot="16200000">
            <a:off x="4430403" y="4463440"/>
            <a:ext cx="556990" cy="750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2013" name="Group 2013"/>
          <p:cNvGrpSpPr/>
          <p:nvPr/>
        </p:nvGrpSpPr>
        <p:grpSpPr>
          <a:xfrm>
            <a:off x="5920120" y="4204394"/>
            <a:ext cx="1436194" cy="769439"/>
            <a:chOff x="0" y="0"/>
            <a:chExt cx="1531938" cy="1094311"/>
          </a:xfrm>
        </p:grpSpPr>
        <p:sp>
          <p:nvSpPr>
            <p:cNvPr id="2011" name="Shape 2011"/>
            <p:cNvSpPr/>
            <p:nvPr/>
          </p:nvSpPr>
          <p:spPr>
            <a:xfrm>
              <a:off x="0" y="0"/>
              <a:ext cx="1531938" cy="109431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Flight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time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date</a:t>
              </a: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20637" y="417195"/>
              <a:ext cx="15113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14" name="Shape 2014"/>
          <p:cNvSpPr/>
          <p:nvPr/>
        </p:nvSpPr>
        <p:spPr>
          <a:xfrm>
            <a:off x="5589938" y="5211961"/>
            <a:ext cx="2233321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Description class ?</a:t>
            </a:r>
          </a:p>
        </p:txBody>
      </p:sp>
      <p:grpSp>
        <p:nvGrpSpPr>
          <p:cNvPr id="2017" name="Group 2017"/>
          <p:cNvGrpSpPr/>
          <p:nvPr/>
        </p:nvGrpSpPr>
        <p:grpSpPr>
          <a:xfrm>
            <a:off x="9334322" y="4204394"/>
            <a:ext cx="1436194" cy="769439"/>
            <a:chOff x="0" y="0"/>
            <a:chExt cx="1531938" cy="1094311"/>
          </a:xfrm>
        </p:grpSpPr>
        <p:sp>
          <p:nvSpPr>
            <p:cNvPr id="2015" name="Shape 2015"/>
            <p:cNvSpPr/>
            <p:nvPr/>
          </p:nvSpPr>
          <p:spPr>
            <a:xfrm>
              <a:off x="0" y="0"/>
              <a:ext cx="1531938" cy="109431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FlightDesc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…</a:t>
              </a: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20637" y="417195"/>
              <a:ext cx="15113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18" name="Shape 2018"/>
          <p:cNvSpPr/>
          <p:nvPr/>
        </p:nvSpPr>
        <p:spPr>
          <a:xfrm>
            <a:off x="8896984" y="5211961"/>
            <a:ext cx="2233321" cy="35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Description class ?</a:t>
            </a:r>
          </a:p>
        </p:txBody>
      </p:sp>
      <p:sp>
        <p:nvSpPr>
          <p:cNvPr id="2019" name="Shape 2019"/>
          <p:cNvSpPr/>
          <p:nvPr/>
        </p:nvSpPr>
        <p:spPr>
          <a:xfrm>
            <a:off x="7349853" y="4673203"/>
            <a:ext cx="1985368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20" name="Shape 2020"/>
          <p:cNvSpPr/>
          <p:nvPr/>
        </p:nvSpPr>
        <p:spPr>
          <a:xfrm>
            <a:off x="7617743" y="4471169"/>
            <a:ext cx="1266325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is-described-by</a:t>
            </a:r>
          </a:p>
        </p:txBody>
      </p:sp>
      <p:sp>
        <p:nvSpPr>
          <p:cNvPr id="2021" name="Shape 2021"/>
          <p:cNvSpPr/>
          <p:nvPr/>
        </p:nvSpPr>
        <p:spPr>
          <a:xfrm>
            <a:off x="9092629" y="4458891"/>
            <a:ext cx="175065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1</a:t>
            </a:r>
          </a:p>
        </p:txBody>
      </p:sp>
      <p:sp>
        <p:nvSpPr>
          <p:cNvPr id="2022" name="Shape 2022"/>
          <p:cNvSpPr/>
          <p:nvPr/>
        </p:nvSpPr>
        <p:spPr>
          <a:xfrm>
            <a:off x="7342411" y="4510237"/>
            <a:ext cx="175065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8658869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25" name="Shape 20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26" name="Shape 20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Class diagrams are built at different stages and at different levels</a:t>
            </a:r>
          </a:p>
          <a:p>
            <a:pPr lvl="1">
              <a:defRPr sz="1800"/>
            </a:pPr>
            <a:r>
              <a:rPr sz="2000"/>
              <a:t>Domain model</a:t>
            </a:r>
          </a:p>
          <a:p>
            <a:pPr lvl="2">
              <a:defRPr sz="1800"/>
            </a:pPr>
            <a:r>
              <a:t>Model a set of </a:t>
            </a:r>
            <a:r>
              <a:rPr b="1"/>
              <a:t>conceptual classes (concepts)</a:t>
            </a:r>
            <a:r>
              <a:t> and the relationships between them</a:t>
            </a:r>
          </a:p>
          <a:p>
            <a:pPr lvl="1">
              <a:defRPr sz="1800"/>
            </a:pPr>
            <a:r>
              <a:rPr sz="2000"/>
              <a:t>System model</a:t>
            </a:r>
          </a:p>
          <a:p>
            <a:pPr lvl="2">
              <a:defRPr sz="1800"/>
            </a:pPr>
            <a:r>
              <a:t>Model all classes and their relationships, including the architecture classes and user interface classes</a:t>
            </a:r>
          </a:p>
        </p:txBody>
      </p:sp>
    </p:spTree>
    <p:extLst>
      <p:ext uri="{BB962C8B-B14F-4D97-AF65-F5344CB8AC3E}">
        <p14:creationId xmlns:p14="http://schemas.microsoft.com/office/powerpoint/2010/main" val="37459107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377" name="Shape 13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Class diagrams</a:t>
            </a:r>
          </a:p>
        </p:txBody>
      </p:sp>
      <p:sp>
        <p:nvSpPr>
          <p:cNvPr id="1378" name="Shape 1378"/>
          <p:cNvSpPr>
            <a:spLocks noGrp="1"/>
          </p:cNvSpPr>
          <p:nvPr>
            <p:ph type="body" idx="1"/>
          </p:nvPr>
        </p:nvSpPr>
        <p:spPr>
          <a:xfrm>
            <a:off x="513743" y="1243936"/>
            <a:ext cx="10789257" cy="5144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Class diagrams </a:t>
            </a:r>
          </a:p>
          <a:p>
            <a:pPr lvl="1">
              <a:defRPr sz="1800"/>
            </a:pPr>
            <a:r>
              <a:rPr sz="2000" dirty="0"/>
              <a:t>consist of a set of classes, interfaces and their relationships</a:t>
            </a:r>
          </a:p>
          <a:p>
            <a:pPr lvl="1">
              <a:defRPr sz="1800"/>
            </a:pPr>
            <a:r>
              <a:rPr sz="2000" dirty="0"/>
              <a:t>represent the </a:t>
            </a:r>
            <a:r>
              <a:rPr sz="2000" b="1" dirty="0"/>
              <a:t>static view</a:t>
            </a:r>
            <a:r>
              <a:rPr sz="2000" dirty="0"/>
              <a:t> of the system</a:t>
            </a:r>
          </a:p>
          <a:p>
            <a:pPr lvl="1">
              <a:defRPr sz="1800"/>
            </a:pPr>
            <a:r>
              <a:rPr sz="2000" dirty="0"/>
              <a:t>can produce / build the </a:t>
            </a:r>
            <a:r>
              <a:rPr sz="2000" b="1" dirty="0"/>
              <a:t>skeleton</a:t>
            </a:r>
            <a:r>
              <a:rPr sz="2000" dirty="0"/>
              <a:t> of the system</a:t>
            </a:r>
          </a:p>
          <a:p>
            <a:pPr lvl="0">
              <a:defRPr sz="1800"/>
            </a:pPr>
            <a:r>
              <a:rPr sz="2000" dirty="0"/>
              <a:t>Modelling class diagrams is the </a:t>
            </a:r>
            <a:r>
              <a:rPr sz="2000" b="1" dirty="0"/>
              <a:t>essential step</a:t>
            </a:r>
            <a:r>
              <a:rPr sz="2000" dirty="0"/>
              <a:t> in object-oriented design</a:t>
            </a:r>
          </a:p>
        </p:txBody>
      </p:sp>
      <p:pic>
        <p:nvPicPr>
          <p:cNvPr id="137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089547" y="3079254"/>
            <a:ext cx="8012906" cy="3009305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62701147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29" name="Shape 20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30" name="Shape 20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Suggested steps to build class diagrams</a:t>
            </a:r>
          </a:p>
          <a:p>
            <a:pPr lvl="1">
              <a:defRPr sz="1800"/>
            </a:pPr>
            <a:r>
              <a:rPr sz="2000"/>
              <a:t>Build the domain model</a:t>
            </a:r>
          </a:p>
          <a:p>
            <a:pPr lvl="2">
              <a:defRPr sz="1800"/>
            </a:pPr>
            <a:r>
              <a:t>Identify conceptual classes</a:t>
            </a:r>
          </a:p>
          <a:p>
            <a:pPr lvl="2">
              <a:defRPr sz="1800"/>
            </a:pPr>
            <a:r>
              <a:t>Identify the relationships</a:t>
            </a:r>
          </a:p>
          <a:p>
            <a:pPr lvl="2">
              <a:defRPr sz="1800"/>
            </a:pPr>
            <a:r>
              <a:t>Identifier the attributes</a:t>
            </a:r>
          </a:p>
          <a:p>
            <a:pPr lvl="2">
              <a:defRPr sz="1800"/>
            </a:pPr>
            <a:r>
              <a:t>Identify the inheritances and the interfaces</a:t>
            </a:r>
          </a:p>
          <a:p>
            <a:pPr lvl="2">
              <a:defRPr sz="1800"/>
            </a:pPr>
            <a:r>
              <a:t>Determine the main responsibilities of each conceptual class</a:t>
            </a:r>
          </a:p>
          <a:p>
            <a:pPr lvl="1">
              <a:defRPr sz="1800"/>
            </a:pPr>
            <a:r>
              <a:rPr sz="2000"/>
              <a:t>Build the system model</a:t>
            </a:r>
          </a:p>
          <a:p>
            <a:pPr lvl="2">
              <a:defRPr sz="1800"/>
            </a:pPr>
            <a:r>
              <a:t>Introduce new classes</a:t>
            </a:r>
          </a:p>
          <a:p>
            <a:pPr lvl="2">
              <a:defRPr sz="1800"/>
            </a:pPr>
            <a:r>
              <a:t>Detail the attributes</a:t>
            </a:r>
          </a:p>
          <a:p>
            <a:pPr lvl="2">
              <a:defRPr sz="1800"/>
            </a:pPr>
            <a:r>
              <a:t>Detail the relationships</a:t>
            </a:r>
          </a:p>
          <a:p>
            <a:pPr lvl="2">
              <a:defRPr sz="1800"/>
            </a:pPr>
            <a:r>
              <a:t>Decide the operations of each class</a:t>
            </a:r>
          </a:p>
          <a:p>
            <a:pPr lvl="1">
              <a:defRPr sz="1800"/>
            </a:pPr>
            <a:r>
              <a:rPr sz="2000"/>
              <a:t>During the development, refine progressively the class diagrams until satisfaction</a:t>
            </a:r>
          </a:p>
          <a:p>
            <a:pPr lvl="2">
              <a:defRPr sz="1800"/>
            </a:pPr>
            <a:r>
              <a:t>Add or remove classes, attributes, operations,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87379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33" name="Shape 20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34" name="Shape 20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Building domain model</a:t>
            </a:r>
          </a:p>
          <a:p>
            <a:pPr lvl="1">
              <a:defRPr sz="1800"/>
            </a:pPr>
            <a:r>
              <a:rPr sz="2000"/>
              <a:t>The domain model is the important model in object-oriented analysis</a:t>
            </a:r>
          </a:p>
          <a:p>
            <a:pPr lvl="1">
              <a:defRPr sz="1800"/>
            </a:pPr>
            <a:r>
              <a:rPr sz="2000"/>
              <a:t>This model is also called the analysis class diagrams</a:t>
            </a:r>
          </a:p>
        </p:txBody>
      </p:sp>
    </p:spTree>
    <p:extLst>
      <p:ext uri="{BB962C8B-B14F-4D97-AF65-F5344CB8AC3E}">
        <p14:creationId xmlns:p14="http://schemas.microsoft.com/office/powerpoint/2010/main" val="343984192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37" name="Shape 20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38" name="Shape 2038"/>
          <p:cNvSpPr>
            <a:spLocks noGrp="1"/>
          </p:cNvSpPr>
          <p:nvPr>
            <p:ph type="body" idx="1"/>
          </p:nvPr>
        </p:nvSpPr>
        <p:spPr>
          <a:xfrm>
            <a:off x="353569" y="1179864"/>
            <a:ext cx="11539526" cy="53306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Class diagrams are progressively built at different phases of software development process</a:t>
            </a:r>
          </a:p>
        </p:txBody>
      </p:sp>
      <p:grpSp>
        <p:nvGrpSpPr>
          <p:cNvPr id="2052" name="Group 2052"/>
          <p:cNvGrpSpPr/>
          <p:nvPr/>
        </p:nvGrpSpPr>
        <p:grpSpPr>
          <a:xfrm>
            <a:off x="4268665" y="4252894"/>
            <a:ext cx="7617295" cy="1969808"/>
            <a:chOff x="0" y="-138721"/>
            <a:chExt cx="8125113" cy="2801508"/>
          </a:xfrm>
        </p:grpSpPr>
        <p:grpSp>
          <p:nvGrpSpPr>
            <p:cNvPr id="2042" name="Group 2042"/>
            <p:cNvGrpSpPr/>
            <p:nvPr/>
          </p:nvGrpSpPr>
          <p:grpSpPr>
            <a:xfrm>
              <a:off x="0" y="-138721"/>
              <a:ext cx="2943469" cy="2801508"/>
              <a:chOff x="0" y="-138720"/>
              <a:chExt cx="2943468" cy="2801506"/>
            </a:xfrm>
          </p:grpSpPr>
          <p:sp>
            <p:nvSpPr>
              <p:cNvPr id="2039" name="Shape 2039"/>
              <p:cNvSpPr/>
              <p:nvPr/>
            </p:nvSpPr>
            <p:spPr>
              <a:xfrm>
                <a:off x="3705" y="385761"/>
                <a:ext cx="2936060" cy="155392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Name: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phoneNumber: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emailAddress: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studentNumber: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averageMark: float</a:t>
                </a:r>
              </a:p>
            </p:txBody>
          </p:sp>
          <p:sp>
            <p:nvSpPr>
              <p:cNvPr id="2040" name="Shape 2040"/>
              <p:cNvSpPr/>
              <p:nvPr/>
            </p:nvSpPr>
            <p:spPr>
              <a:xfrm>
                <a:off x="0" y="-138720"/>
                <a:ext cx="2943468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Student</a:t>
                </a:r>
              </a:p>
            </p:txBody>
          </p:sp>
          <p:sp>
            <p:nvSpPr>
              <p:cNvPr id="2041" name="Shape 2041"/>
              <p:cNvSpPr/>
              <p:nvPr/>
            </p:nvSpPr>
            <p:spPr>
              <a:xfrm>
                <a:off x="3803" y="1962425"/>
                <a:ext cx="2935861" cy="70036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isEligibleToEnroll()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List getTakenSeminars()</a:t>
                </a:r>
              </a:p>
            </p:txBody>
          </p:sp>
        </p:grpSp>
        <p:grpSp>
          <p:nvGrpSpPr>
            <p:cNvPr id="2046" name="Group 2046"/>
            <p:cNvGrpSpPr/>
            <p:nvPr/>
          </p:nvGrpSpPr>
          <p:grpSpPr>
            <a:xfrm>
              <a:off x="5408855" y="-119311"/>
              <a:ext cx="2716258" cy="2771464"/>
              <a:chOff x="0" y="-138720"/>
              <a:chExt cx="2716257" cy="2771463"/>
            </a:xfrm>
          </p:grpSpPr>
          <p:sp>
            <p:nvSpPr>
              <p:cNvPr id="2043" name="Shape 2043"/>
              <p:cNvSpPr/>
              <p:nvPr/>
            </p:nvSpPr>
            <p:spPr>
              <a:xfrm>
                <a:off x="3705" y="373063"/>
                <a:ext cx="2708849" cy="1553925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street: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city: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state: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postalCode: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country: String</a:t>
                </a:r>
              </a:p>
            </p:txBody>
          </p:sp>
          <p:sp>
            <p:nvSpPr>
              <p:cNvPr id="2044" name="Shape 2044"/>
              <p:cNvSpPr/>
              <p:nvPr/>
            </p:nvSpPr>
            <p:spPr>
              <a:xfrm>
                <a:off x="0" y="-138720"/>
                <a:ext cx="2716257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Address</a:t>
                </a:r>
              </a:p>
            </p:txBody>
          </p:sp>
          <p:sp>
            <p:nvSpPr>
              <p:cNvPr id="2045" name="Shape 2045"/>
              <p:cNvSpPr/>
              <p:nvPr/>
            </p:nvSpPr>
            <p:spPr>
              <a:xfrm>
                <a:off x="3803" y="1932385"/>
                <a:ext cx="2708650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validate()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String outputAsLabel()</a:t>
                </a:r>
              </a:p>
            </p:txBody>
          </p:sp>
        </p:grpSp>
        <p:sp>
          <p:nvSpPr>
            <p:cNvPr id="2047" name="Shape 2047"/>
            <p:cNvSpPr/>
            <p:nvPr/>
          </p:nvSpPr>
          <p:spPr>
            <a:xfrm>
              <a:off x="2882137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5125803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3669702" y="460338"/>
              <a:ext cx="80411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4573529" y="784118"/>
              <a:ext cx="88420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address</a:t>
              </a: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2948305" y="860310"/>
              <a:ext cx="245665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2065" name="Group 2065"/>
          <p:cNvGrpSpPr/>
          <p:nvPr/>
        </p:nvGrpSpPr>
        <p:grpSpPr>
          <a:xfrm>
            <a:off x="4553470" y="1470992"/>
            <a:ext cx="6679347" cy="2029670"/>
            <a:chOff x="0" y="-156061"/>
            <a:chExt cx="7124635" cy="2886646"/>
          </a:xfrm>
        </p:grpSpPr>
        <p:grpSp>
          <p:nvGrpSpPr>
            <p:cNvPr id="2056" name="Group 2056"/>
            <p:cNvGrpSpPr/>
            <p:nvPr/>
          </p:nvGrpSpPr>
          <p:grpSpPr>
            <a:xfrm>
              <a:off x="0" y="-58217"/>
              <a:ext cx="2586568" cy="2788802"/>
              <a:chOff x="0" y="-138720"/>
              <a:chExt cx="2586567" cy="2788801"/>
            </a:xfrm>
          </p:grpSpPr>
          <p:sp>
            <p:nvSpPr>
              <p:cNvPr id="2053" name="Shape 2053"/>
              <p:cNvSpPr/>
              <p:nvPr/>
            </p:nvSpPr>
            <p:spPr>
              <a:xfrm>
                <a:off x="3705" y="385762"/>
                <a:ext cx="2579159" cy="1553925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Name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Phone Number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Email Address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Student Number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Average Mark</a:t>
                </a:r>
              </a:p>
            </p:txBody>
          </p:sp>
          <p:sp>
            <p:nvSpPr>
              <p:cNvPr id="2054" name="Shape 2054"/>
              <p:cNvSpPr/>
              <p:nvPr/>
            </p:nvSpPr>
            <p:spPr>
              <a:xfrm>
                <a:off x="0" y="-138720"/>
                <a:ext cx="2586567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Student</a:t>
                </a:r>
              </a:p>
            </p:txBody>
          </p:sp>
          <p:sp>
            <p:nvSpPr>
              <p:cNvPr id="2055" name="Shape 2055"/>
              <p:cNvSpPr/>
              <p:nvPr/>
            </p:nvSpPr>
            <p:spPr>
              <a:xfrm>
                <a:off x="3803" y="1949721"/>
                <a:ext cx="2578961" cy="7003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Is Eligible to Enroll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Provide Seminars Taken</a:t>
                </a:r>
              </a:p>
            </p:txBody>
          </p:sp>
        </p:grpSp>
        <p:grpSp>
          <p:nvGrpSpPr>
            <p:cNvPr id="2060" name="Group 2060"/>
            <p:cNvGrpSpPr/>
            <p:nvPr/>
          </p:nvGrpSpPr>
          <p:grpSpPr>
            <a:xfrm>
              <a:off x="5041900" y="-156061"/>
              <a:ext cx="2082735" cy="2810784"/>
              <a:chOff x="0" y="-156060"/>
              <a:chExt cx="2082734" cy="2810782"/>
            </a:xfrm>
          </p:grpSpPr>
          <p:sp>
            <p:nvSpPr>
              <p:cNvPr id="2057" name="Shape 2057"/>
              <p:cNvSpPr/>
              <p:nvPr/>
            </p:nvSpPr>
            <p:spPr>
              <a:xfrm>
                <a:off x="3705" y="373062"/>
                <a:ext cx="2075326" cy="155392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Street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City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State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Postal Code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Country</a:t>
                </a:r>
              </a:p>
            </p:txBody>
          </p:sp>
          <p:sp>
            <p:nvSpPr>
              <p:cNvPr id="2058" name="Shape 2058"/>
              <p:cNvSpPr/>
              <p:nvPr/>
            </p:nvSpPr>
            <p:spPr>
              <a:xfrm>
                <a:off x="0" y="-156060"/>
                <a:ext cx="2082734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Address</a:t>
                </a:r>
              </a:p>
            </p:txBody>
          </p:sp>
          <p:sp>
            <p:nvSpPr>
              <p:cNvPr id="2059" name="Shape 2059"/>
              <p:cNvSpPr/>
              <p:nvPr/>
            </p:nvSpPr>
            <p:spPr>
              <a:xfrm>
                <a:off x="3803" y="1954364"/>
                <a:ext cx="2075128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Validate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Output As Label</a:t>
                </a:r>
              </a:p>
            </p:txBody>
          </p:sp>
        </p:grpSp>
        <p:sp>
          <p:nvSpPr>
            <p:cNvPr id="2061" name="Shape 2061"/>
            <p:cNvSpPr/>
            <p:nvPr/>
          </p:nvSpPr>
          <p:spPr>
            <a:xfrm>
              <a:off x="2591713" y="874201"/>
              <a:ext cx="245665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2577969" y="491011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4735593" y="491011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3399460" y="465611"/>
              <a:ext cx="80411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</p:grpSp>
      <p:pic>
        <p:nvPicPr>
          <p:cNvPr id="2066" name="MainSoftwareDevelopmentActivities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04" y="2636704"/>
            <a:ext cx="3363000" cy="2037403"/>
          </a:xfrm>
          <a:prstGeom prst="rect">
            <a:avLst/>
          </a:prstGeom>
          <a:ln w="6350">
            <a:round/>
          </a:ln>
        </p:spPr>
      </p:pic>
      <p:sp>
        <p:nvSpPr>
          <p:cNvPr id="2067" name="Shape 2067"/>
          <p:cNvSpPr/>
          <p:nvPr/>
        </p:nvSpPr>
        <p:spPr>
          <a:xfrm rot="5400000">
            <a:off x="7858842" y="3815366"/>
            <a:ext cx="726400" cy="257939"/>
          </a:xfrm>
          <a:prstGeom prst="rightArrow">
            <a:avLst>
              <a:gd name="adj1" fmla="val 32000"/>
              <a:gd name="adj2" fmla="val 147710"/>
            </a:avLst>
          </a:prstGeom>
          <a:solidFill>
            <a:srgbClr val="EBEBEB"/>
          </a:solidFill>
          <a:ln w="6350">
            <a:solidFill/>
            <a:round/>
          </a:ln>
        </p:spPr>
        <p:txBody>
          <a:bodyPr lIns="42520" tIns="42520" rIns="42520" bIns="42520" anchor="ctr"/>
          <a:lstStyle/>
          <a:p>
            <a:pPr lvl="0"/>
            <a:endParaRPr/>
          </a:p>
        </p:txBody>
      </p:sp>
      <p:sp>
        <p:nvSpPr>
          <p:cNvPr id="2068" name="Shape 2068"/>
          <p:cNvSpPr/>
          <p:nvPr/>
        </p:nvSpPr>
        <p:spPr>
          <a:xfrm>
            <a:off x="5970777" y="6205021"/>
            <a:ext cx="4237456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Design class diagram (for Java implementation)</a:t>
            </a:r>
          </a:p>
        </p:txBody>
      </p:sp>
      <p:sp>
        <p:nvSpPr>
          <p:cNvPr id="2069" name="Shape 2069"/>
          <p:cNvSpPr/>
          <p:nvPr/>
        </p:nvSpPr>
        <p:spPr>
          <a:xfrm>
            <a:off x="7157655" y="3144046"/>
            <a:ext cx="203339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Analysis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4256068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72" name="Shape 20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73" name="Shape 20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classes</a:t>
            </a:r>
          </a:p>
          <a:p>
            <a:pPr lvl="1">
              <a:defRPr sz="1800"/>
            </a:pPr>
            <a:r>
              <a:rPr sz="2000" dirty="0"/>
              <a:t>The question “How to find classes?”</a:t>
            </a:r>
          </a:p>
          <a:p>
            <a:pPr lvl="1">
              <a:defRPr sz="1800"/>
            </a:pPr>
            <a:r>
              <a:rPr sz="2000" dirty="0"/>
              <a:t>The concepts in the studied domain can be also classes</a:t>
            </a:r>
          </a:p>
          <a:p>
            <a:pPr lvl="2">
              <a:defRPr sz="1800"/>
            </a:pPr>
            <a:r>
              <a:rPr dirty="0"/>
              <a:t>These concepts are called </a:t>
            </a:r>
            <a:r>
              <a:rPr b="1" dirty="0"/>
              <a:t>conceptual classes</a:t>
            </a:r>
            <a:endParaRPr dirty="0"/>
          </a:p>
          <a:p>
            <a:pPr lvl="2">
              <a:defRPr sz="1800"/>
            </a:pPr>
            <a:r>
              <a:rPr dirty="0"/>
              <a:t>So, we </a:t>
            </a:r>
            <a:r>
              <a:rPr b="1" dirty="0"/>
              <a:t>firstly</a:t>
            </a:r>
            <a:r>
              <a:rPr dirty="0"/>
              <a:t> identify the conceptual classes, and </a:t>
            </a:r>
            <a:r>
              <a:rPr b="1" dirty="0"/>
              <a:t>then other </a:t>
            </a:r>
            <a:r>
              <a:rPr dirty="0"/>
              <a:t>classes are added during the development</a:t>
            </a:r>
          </a:p>
          <a:p>
            <a:pPr lvl="2">
              <a:defRPr sz="1800"/>
            </a:pPr>
            <a:endParaRPr dirty="0"/>
          </a:p>
          <a:p>
            <a:pPr lvl="0">
              <a:defRPr sz="1800"/>
            </a:pPr>
            <a:r>
              <a:rPr sz="2000" dirty="0"/>
              <a:t>The principles for finding conceptual classes</a:t>
            </a:r>
          </a:p>
          <a:p>
            <a:pPr lvl="1">
              <a:defRPr sz="1800"/>
            </a:pPr>
            <a:r>
              <a:rPr sz="2000" dirty="0"/>
              <a:t>Use of a </a:t>
            </a:r>
            <a:r>
              <a:rPr sz="2000" b="1" dirty="0"/>
              <a:t>list of categories</a:t>
            </a:r>
            <a:endParaRPr sz="2000" dirty="0"/>
          </a:p>
          <a:p>
            <a:pPr lvl="1">
              <a:defRPr sz="1800"/>
            </a:pPr>
            <a:r>
              <a:rPr sz="2000" dirty="0"/>
              <a:t>Identification of </a:t>
            </a:r>
            <a:r>
              <a:rPr sz="2000" b="1" dirty="0"/>
              <a:t>nouns</a:t>
            </a:r>
          </a:p>
        </p:txBody>
      </p:sp>
    </p:spTree>
    <p:extLst>
      <p:ext uri="{BB962C8B-B14F-4D97-AF65-F5344CB8AC3E}">
        <p14:creationId xmlns:p14="http://schemas.microsoft.com/office/powerpoint/2010/main" val="415049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76" name="Shape 20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77" name="Shape 2077"/>
          <p:cNvSpPr>
            <a:spLocks noGrp="1"/>
          </p:cNvSpPr>
          <p:nvPr>
            <p:ph type="body" idx="1"/>
          </p:nvPr>
        </p:nvSpPr>
        <p:spPr>
          <a:xfrm>
            <a:off x="552351" y="1313024"/>
            <a:ext cx="10789257" cy="541695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Identifying classes</a:t>
            </a:r>
          </a:p>
          <a:p>
            <a:pPr lvl="1">
              <a:defRPr sz="1800"/>
            </a:pPr>
            <a:r>
              <a:rPr sz="2000"/>
              <a:t>Use of a list of categories</a:t>
            </a:r>
          </a:p>
        </p:txBody>
      </p:sp>
      <p:graphicFrame>
        <p:nvGraphicFramePr>
          <p:cNvPr id="2078" name="Table 2078"/>
          <p:cNvGraphicFramePr/>
          <p:nvPr>
            <p:extLst>
              <p:ext uri="{D42A27DB-BD31-4B8C-83A1-F6EECF244321}">
                <p14:modId xmlns:p14="http://schemas.microsoft.com/office/powerpoint/2010/main" val="711514539"/>
              </p:ext>
            </p:extLst>
          </p:nvPr>
        </p:nvGraphicFramePr>
        <p:xfrm>
          <a:off x="1109472" y="1987989"/>
          <a:ext cx="9261881" cy="4622010"/>
        </p:xfrm>
        <a:graphic>
          <a:graphicData uri="http://schemas.openxmlformats.org/drawingml/2006/table">
            <a:tbl>
              <a:tblPr/>
              <a:tblGrid>
                <a:gridCol w="5756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05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/>
                      </a:pPr>
                      <a:r>
                        <a:rPr sz="1600" b="1">
                          <a:latin typeface="Verdana"/>
                          <a:ea typeface="Verdana"/>
                          <a:cs typeface="Verdana"/>
                        </a:rPr>
                        <a:t>Categories of conceptual classes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/>
                      </a:pPr>
                      <a:r>
                        <a:rPr sz="1600" b="1">
                          <a:latin typeface="Verdana"/>
                          <a:ea typeface="Verdana"/>
                          <a:cs typeface="Verdana"/>
                        </a:rPr>
                        <a:t>Examples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transaction (of business)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Reservation, Payment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535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product </a:t>
                      </a:r>
                      <a:r>
                        <a:rPr sz="1600" dirty="0" err="1">
                          <a:latin typeface="Verdana"/>
                          <a:ea typeface="Verdana"/>
                          <a:cs typeface="Verdana"/>
                        </a:rPr>
                        <a:t>ou</a:t>
                      </a: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 service relating to the transaction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Product, Flight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where transactions are recorded?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Cash desk, Cash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actors of use-cases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</a:rPr>
                        <a:t>Cashier, Customer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location (of service, of transaction)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</a:rPr>
                        <a:t>Station, Store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important events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purchase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physical objects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</a:rPr>
                        <a:t>Car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description of things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Description of products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catalog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Product catalog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containing things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Store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other collaboration systems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Bank, database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 err="1">
                          <a:latin typeface="Verdana"/>
                          <a:ea typeface="Verdana"/>
                          <a:cs typeface="Verdana"/>
                        </a:rPr>
                        <a:t>organisations</a:t>
                      </a:r>
                      <a:endParaRPr sz="1600" dirty="0"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University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policy, principle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</a:rPr>
                        <a:t>Tax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</a:rPr>
                        <a:t>…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endParaRPr sz="1600" dirty="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4028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81" name="Shape 20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082" name="Shape 20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classes</a:t>
            </a:r>
          </a:p>
          <a:p>
            <a:pPr lvl="1">
              <a:defRPr sz="1800"/>
            </a:pPr>
            <a:r>
              <a:rPr sz="2000" dirty="0"/>
              <a:t>Identification of </a:t>
            </a:r>
            <a:r>
              <a:rPr sz="2000" b="1" dirty="0"/>
              <a:t>nouns</a:t>
            </a:r>
          </a:p>
          <a:p>
            <a:pPr lvl="2">
              <a:defRPr sz="1800"/>
            </a:pPr>
            <a:r>
              <a:rPr dirty="0"/>
              <a:t>Review written documents such as specification or description of use-cases</a:t>
            </a:r>
          </a:p>
          <a:p>
            <a:pPr lvl="2">
              <a:defRPr sz="1800"/>
            </a:pPr>
            <a:r>
              <a:rPr dirty="0"/>
              <a:t>Extract names and consider them as conceptual class candidates</a:t>
            </a:r>
          </a:p>
          <a:p>
            <a:pPr lvl="2">
              <a:defRPr sz="1800"/>
            </a:pPr>
            <a:r>
              <a:rPr dirty="0"/>
              <a:t>Remove the nouns which</a:t>
            </a:r>
          </a:p>
          <a:p>
            <a:pPr lvl="3">
              <a:defRPr sz="1800"/>
            </a:pPr>
            <a:r>
              <a:rPr sz="2000" dirty="0"/>
              <a:t>are redundant</a:t>
            </a:r>
          </a:p>
          <a:p>
            <a:pPr lvl="3">
              <a:defRPr sz="1800"/>
            </a:pPr>
            <a:r>
              <a:rPr sz="2000" dirty="0"/>
              <a:t>are vague or too general</a:t>
            </a:r>
          </a:p>
          <a:p>
            <a:pPr lvl="3">
              <a:defRPr sz="1800"/>
            </a:pPr>
            <a:r>
              <a:rPr sz="2000" dirty="0"/>
              <a:t>aren’t conceptual classes by experience and knowledge in the context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682424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85" name="Shape 2085"/>
          <p:cNvSpPr>
            <a:spLocks noGrp="1"/>
          </p:cNvSpPr>
          <p:nvPr>
            <p:ph type="title"/>
          </p:nvPr>
        </p:nvSpPr>
        <p:spPr>
          <a:xfrm>
            <a:off x="2252749" y="417294"/>
            <a:ext cx="5401886" cy="93093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Building class diagrams</a:t>
            </a:r>
          </a:p>
        </p:txBody>
      </p:sp>
      <p:sp>
        <p:nvSpPr>
          <p:cNvPr id="2086" name="Shape 2086"/>
          <p:cNvSpPr>
            <a:spLocks noGrp="1"/>
          </p:cNvSpPr>
          <p:nvPr>
            <p:ph type="body" idx="1"/>
          </p:nvPr>
        </p:nvSpPr>
        <p:spPr>
          <a:xfrm>
            <a:off x="365760" y="1313024"/>
            <a:ext cx="11301983" cy="522188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classes</a:t>
            </a:r>
          </a:p>
          <a:p>
            <a:pPr lvl="1">
              <a:defRPr sz="1800"/>
            </a:pPr>
            <a:r>
              <a:rPr sz="2000" dirty="0"/>
              <a:t>Identification of </a:t>
            </a:r>
            <a:r>
              <a:rPr sz="2000" b="1" dirty="0"/>
              <a:t>nouns </a:t>
            </a:r>
            <a:r>
              <a:rPr sz="2000" dirty="0"/>
              <a:t>from use-case spec</a:t>
            </a:r>
          </a:p>
          <a:p>
            <a:pPr lvl="2">
              <a:defRPr sz="1800"/>
            </a:pPr>
            <a:r>
              <a:rPr dirty="0"/>
              <a:t>Example</a:t>
            </a:r>
          </a:p>
        </p:txBody>
      </p:sp>
      <p:graphicFrame>
        <p:nvGraphicFramePr>
          <p:cNvPr id="2087" name="Table 2087"/>
          <p:cNvGraphicFramePr/>
          <p:nvPr>
            <p:extLst>
              <p:ext uri="{D42A27DB-BD31-4B8C-83A1-F6EECF244321}">
                <p14:modId xmlns:p14="http://schemas.microsoft.com/office/powerpoint/2010/main" val="3885690057"/>
              </p:ext>
            </p:extLst>
          </p:nvPr>
        </p:nvGraphicFramePr>
        <p:xfrm>
          <a:off x="463296" y="2460096"/>
          <a:ext cx="11326368" cy="3632520"/>
        </p:xfrm>
        <a:graphic>
          <a:graphicData uri="http://schemas.openxmlformats.org/drawingml/2006/table">
            <a:tbl>
              <a:tblPr/>
              <a:tblGrid>
                <a:gridCol w="65231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031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7431"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b="1" dirty="0">
                          <a:uFill>
                            <a:solidFill/>
                          </a:uFill>
                          <a:sym typeface="Candara"/>
                        </a:rPr>
                        <a:t>Actions of actor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b="1">
                          <a:uFill>
                            <a:solidFill/>
                          </a:uFill>
                          <a:sym typeface="Candara"/>
                        </a:rPr>
                        <a:t>Actions of system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4264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comes to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with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products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to buy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lvl="0" algn="l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2000">
                          <a:uFill>
                            <a:solidFill/>
                          </a:uFill>
                          <a:sym typeface="Candara"/>
                        </a:defRPr>
                      </a:pPr>
                      <a:endParaRPr sz="1800"/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4519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encodes </a:t>
                      </a:r>
                      <a:r>
                        <a:rPr sz="1800" b="1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identifier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of each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</a:t>
                      </a:r>
                      <a:endParaRPr sz="1800" u="sng" dirty="0">
                        <a:uFill>
                          <a:solidFill/>
                        </a:uFill>
                        <a:sym typeface="Candara"/>
                      </a:endParaRPr>
                    </a:p>
                    <a:p>
                      <a:pPr marL="40639" marR="40639" lvl="1" indent="228600" algn="l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If a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has more than one</a:t>
                      </a:r>
                      <a:r>
                        <a:rPr sz="1800" b="1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item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,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inputs the number of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items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displays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description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and price of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</a:t>
                      </a:r>
                    </a:p>
                    <a:p>
                      <a:pPr marL="40639" marR="40639" lvl="1" indent="228600" algn="l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This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number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is displayed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5992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After having encoded all of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products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,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signals the end of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purchase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calculates and displays the total amount that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has to pay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633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announces the total amount to the customer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lvl="0" algn="l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2000">
                          <a:uFill>
                            <a:solidFill/>
                          </a:uFill>
                          <a:sym typeface="Candara"/>
                        </a:defRPr>
                      </a:pPr>
                      <a:endParaRPr sz="1800"/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pays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displays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balance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690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input the amount of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money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paid by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lvl="0" algn="l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2000">
                          <a:uFill>
                            <a:solidFill/>
                          </a:uFill>
                          <a:sym typeface="Candara"/>
                        </a:defRPr>
                      </a:pPr>
                      <a:endParaRPr sz="1800" dirty="0"/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088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703" y="364940"/>
            <a:ext cx="4346265" cy="1833581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65619929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91" name="Shape 2091"/>
          <p:cNvSpPr>
            <a:spLocks noGrp="1"/>
          </p:cNvSpPr>
          <p:nvPr>
            <p:ph type="title"/>
          </p:nvPr>
        </p:nvSpPr>
        <p:spPr>
          <a:xfrm>
            <a:off x="2144876" y="446046"/>
            <a:ext cx="5592270" cy="93093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Building class diagrams</a:t>
            </a:r>
          </a:p>
        </p:txBody>
      </p:sp>
      <p:sp>
        <p:nvSpPr>
          <p:cNvPr id="2092" name="Shape 20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classes</a:t>
            </a:r>
          </a:p>
          <a:p>
            <a:pPr lvl="1">
              <a:defRPr sz="1800"/>
            </a:pPr>
            <a:r>
              <a:rPr sz="2000" dirty="0"/>
              <a:t>Identification of </a:t>
            </a:r>
            <a:r>
              <a:rPr sz="2000" b="1" dirty="0"/>
              <a:t>nouns</a:t>
            </a:r>
            <a:endParaRPr sz="2000" dirty="0"/>
          </a:p>
          <a:p>
            <a:pPr lvl="2">
              <a:defRPr sz="1800"/>
            </a:pPr>
            <a:r>
              <a:rPr dirty="0"/>
              <a:t>Example (continue)</a:t>
            </a:r>
          </a:p>
        </p:txBody>
      </p:sp>
      <p:graphicFrame>
        <p:nvGraphicFramePr>
          <p:cNvPr id="2093" name="Table 2093"/>
          <p:cNvGraphicFramePr/>
          <p:nvPr>
            <p:extLst>
              <p:ext uri="{D42A27DB-BD31-4B8C-83A1-F6EECF244321}">
                <p14:modId xmlns:p14="http://schemas.microsoft.com/office/powerpoint/2010/main" val="3670183684"/>
              </p:ext>
            </p:extLst>
          </p:nvPr>
        </p:nvGraphicFramePr>
        <p:xfrm>
          <a:off x="1258485" y="2683102"/>
          <a:ext cx="9821332" cy="1944112"/>
        </p:xfrm>
        <a:graphic>
          <a:graphicData uri="http://schemas.openxmlformats.org/drawingml/2006/table">
            <a:tbl>
              <a:tblPr/>
              <a:tblGrid>
                <a:gridCol w="49106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6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260"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b="1">
                          <a:uFill>
                            <a:solidFill/>
                          </a:uFill>
                          <a:sym typeface="Candara"/>
                        </a:rPr>
                        <a:t>Actions of actor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lvl="0" algn="ctr">
                        <a:spcBef>
                          <a:spcPts val="600"/>
                        </a:spcBef>
                        <a:tabLst>
                          <a:tab pos="914400" algn="l"/>
                        </a:tabLst>
                        <a:defRPr sz="1800"/>
                      </a:pPr>
                      <a:r>
                        <a:rPr sz="1800" b="1">
                          <a:uFill>
                            <a:solidFill/>
                          </a:uFill>
                          <a:sym typeface="Candara"/>
                        </a:rPr>
                        <a:t>Actions of system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198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receives the cash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payment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prints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receipt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992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cashier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gives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change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to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and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receipt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saves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purchase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4908"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1800"/>
                      </a:pP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The </a:t>
                      </a:r>
                      <a:r>
                        <a:rPr sz="1800" b="0" u="sng" dirty="0">
                          <a:uFill>
                            <a:solidFill/>
                          </a:uFill>
                          <a:sym typeface="Candara"/>
                        </a:rPr>
                        <a:t>customer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 leaves the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cash desk</a:t>
                      </a:r>
                      <a:r>
                        <a:rPr sz="1800" u="sng" dirty="0">
                          <a:uFill>
                            <a:solidFill/>
                          </a:uFill>
                          <a:sym typeface="Candara"/>
                        </a:rPr>
                        <a:t> </a:t>
                      </a:r>
                      <a:r>
                        <a:rPr sz="1800" dirty="0">
                          <a:uFill>
                            <a:solidFill/>
                          </a:uFill>
                          <a:sym typeface="Candara"/>
                        </a:rPr>
                        <a:t>with the bought </a:t>
                      </a:r>
                      <a:r>
                        <a:rPr sz="1800" b="1" u="sng" dirty="0">
                          <a:uFill>
                            <a:solidFill/>
                          </a:uFill>
                          <a:sym typeface="Candara"/>
                        </a:rPr>
                        <a:t>products</a:t>
                      </a:r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240" marR="40639" lvl="0" indent="-228600" algn="l">
                        <a:spcBef>
                          <a:spcPts val="600"/>
                        </a:spcBef>
                        <a:buClr>
                          <a:srgbClr val="C82506"/>
                        </a:buClr>
                        <a:buSzPct val="100000"/>
                        <a:buChar char="•"/>
                        <a:tabLst>
                          <a:tab pos="914400" algn="l"/>
                        </a:tabLst>
                        <a:defRPr sz="2000">
                          <a:uFill>
                            <a:solidFill/>
                          </a:uFill>
                          <a:sym typeface="Candara"/>
                        </a:defRPr>
                      </a:pPr>
                      <a:endParaRPr sz="1800" dirty="0"/>
                    </a:p>
                  </a:txBody>
                  <a:tcPr marL="47625" marR="47625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94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623" y="494559"/>
            <a:ext cx="4346265" cy="1833581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108446872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Shape 2096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097" name="Shape 20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</a:t>
            </a:r>
          </a:p>
        </p:txBody>
      </p:sp>
      <p:sp>
        <p:nvSpPr>
          <p:cNvPr id="2098" name="Shape 20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Candidate classes from nouns identified from use-case description</a:t>
            </a:r>
          </a:p>
          <a:p>
            <a:pPr lvl="1">
              <a:defRPr sz="1800"/>
            </a:pPr>
            <a:r>
              <a:rPr sz="2000" b="1" dirty="0"/>
              <a:t>customer, cash desk, product, item, cashier, purchase, change</a:t>
            </a:r>
          </a:p>
        </p:txBody>
      </p:sp>
    </p:spTree>
    <p:extLst>
      <p:ext uri="{BB962C8B-B14F-4D97-AF65-F5344CB8AC3E}">
        <p14:creationId xmlns:p14="http://schemas.microsoft.com/office/powerpoint/2010/main" val="9241369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01" name="Shape 2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02" name="Shape 21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the </a:t>
            </a:r>
            <a:r>
              <a:rPr sz="2000" b="1" dirty="0"/>
              <a:t>relationships and attributes</a:t>
            </a:r>
          </a:p>
          <a:p>
            <a:pPr lvl="1">
              <a:defRPr sz="1800"/>
            </a:pPr>
            <a:r>
              <a:rPr sz="2000" dirty="0"/>
              <a:t>Starting with </a:t>
            </a:r>
            <a:r>
              <a:rPr sz="2000" b="1" dirty="0"/>
              <a:t>central classes </a:t>
            </a:r>
            <a:r>
              <a:rPr sz="2000" dirty="0"/>
              <a:t>of the system</a:t>
            </a:r>
          </a:p>
          <a:p>
            <a:pPr lvl="1">
              <a:defRPr sz="1800"/>
            </a:pPr>
            <a:r>
              <a:rPr sz="2000" dirty="0"/>
              <a:t>Determining the attributes of each class and associations with other classes</a:t>
            </a:r>
          </a:p>
          <a:p>
            <a:pPr lvl="1">
              <a:defRPr sz="1800"/>
            </a:pPr>
            <a:r>
              <a:rPr sz="2000" dirty="0"/>
              <a:t>Avoiding adding too many attributes or associations to a class</a:t>
            </a:r>
          </a:p>
          <a:p>
            <a:pPr lvl="2">
              <a:defRPr sz="1800"/>
            </a:pPr>
            <a:r>
              <a:rPr dirty="0"/>
              <a:t>To better manage a class</a:t>
            </a:r>
          </a:p>
        </p:txBody>
      </p:sp>
    </p:spTree>
    <p:extLst>
      <p:ext uri="{BB962C8B-B14F-4D97-AF65-F5344CB8AC3E}">
        <p14:creationId xmlns:p14="http://schemas.microsoft.com/office/powerpoint/2010/main" val="12356708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382" name="Shape 13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Analysis class diagram v.s Design class diagram</a:t>
            </a:r>
          </a:p>
        </p:txBody>
      </p:sp>
      <p:sp>
        <p:nvSpPr>
          <p:cNvPr id="1383" name="Shape 1383"/>
          <p:cNvSpPr>
            <a:spLocks noGrp="1"/>
          </p:cNvSpPr>
          <p:nvPr>
            <p:ph type="body" idx="1"/>
          </p:nvPr>
        </p:nvSpPr>
        <p:spPr>
          <a:xfrm>
            <a:off x="462943" y="1269336"/>
            <a:ext cx="10789257" cy="52457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Two main types of class diagrams</a:t>
            </a:r>
          </a:p>
          <a:p>
            <a:pPr lvl="1">
              <a:defRPr sz="1800"/>
            </a:pPr>
            <a:r>
              <a:rPr sz="2000"/>
              <a:t>Conceptual/Analysis class diagram (domain model)</a:t>
            </a:r>
          </a:p>
          <a:p>
            <a:pPr lvl="2">
              <a:defRPr sz="1800"/>
            </a:pPr>
            <a:r>
              <a:t>is developed in the analysis phase</a:t>
            </a:r>
          </a:p>
          <a:p>
            <a:pPr lvl="2">
              <a:defRPr sz="1800"/>
            </a:pPr>
            <a:r>
              <a:t>describes the system from the “user point of view”</a:t>
            </a:r>
          </a:p>
          <a:p>
            <a:pPr lvl="1">
              <a:defRPr sz="1800"/>
            </a:pPr>
            <a:r>
              <a:rPr sz="2000"/>
              <a:t>Design class diagram</a:t>
            </a:r>
          </a:p>
          <a:p>
            <a:pPr lvl="2">
              <a:defRPr sz="1800"/>
            </a:pPr>
            <a:r>
              <a:t>is developed in the design phase basing </a:t>
            </a:r>
          </a:p>
          <a:p>
            <a:pPr lvl="2">
              <a:defRPr sz="1800"/>
            </a:pPr>
            <a:r>
              <a:t>describes the system from the “software developer point of view”</a:t>
            </a:r>
          </a:p>
        </p:txBody>
      </p:sp>
      <p:pic>
        <p:nvPicPr>
          <p:cNvPr id="1384" name="MainSoftwareDevelopmentActivities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06913" y="3640541"/>
            <a:ext cx="4738976" cy="2910210"/>
          </a:xfrm>
          <a:prstGeom prst="rect">
            <a:avLst/>
          </a:prstGeom>
          <a:ln w="6350">
            <a:round/>
          </a:ln>
        </p:spPr>
      </p:pic>
      <p:pic>
        <p:nvPicPr>
          <p:cNvPr id="1385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5836444" y="4106865"/>
            <a:ext cx="1738313" cy="1526977"/>
          </a:xfrm>
          <a:prstGeom prst="rect">
            <a:avLst/>
          </a:prstGeom>
          <a:ln w="6350">
            <a:round/>
          </a:ln>
        </p:spPr>
      </p:pic>
      <p:pic>
        <p:nvPicPr>
          <p:cNvPr id="1386" name="pasted-image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7854553" y="3838975"/>
            <a:ext cx="3893344" cy="2062759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03507544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05" name="Shape 2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06" name="Shape 2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 the relationships</a:t>
            </a:r>
          </a:p>
          <a:p>
            <a:pPr lvl="1">
              <a:defRPr sz="1800"/>
            </a:pPr>
            <a:r>
              <a:rPr sz="2000" dirty="0"/>
              <a:t>A </a:t>
            </a:r>
            <a:r>
              <a:rPr sz="2000" b="1" dirty="0"/>
              <a:t>association</a:t>
            </a:r>
            <a:r>
              <a:rPr sz="2000" dirty="0"/>
              <a:t> should exist between class A and class B, if</a:t>
            </a:r>
          </a:p>
          <a:p>
            <a:pPr lvl="2">
              <a:defRPr sz="1800"/>
            </a:pPr>
            <a:r>
              <a:rPr dirty="0"/>
              <a:t>A is a service or product of B</a:t>
            </a:r>
          </a:p>
          <a:p>
            <a:pPr lvl="2">
              <a:defRPr sz="1800"/>
            </a:pPr>
            <a:r>
              <a:rPr dirty="0"/>
              <a:t>A is a part of B</a:t>
            </a:r>
          </a:p>
          <a:p>
            <a:pPr lvl="2">
              <a:defRPr sz="1800"/>
            </a:pPr>
            <a:r>
              <a:rPr dirty="0"/>
              <a:t>A is a description for B</a:t>
            </a:r>
          </a:p>
          <a:p>
            <a:pPr lvl="2">
              <a:defRPr sz="1800"/>
            </a:pPr>
            <a:r>
              <a:rPr dirty="0"/>
              <a:t>A is a member of B</a:t>
            </a:r>
          </a:p>
          <a:p>
            <a:pPr lvl="2">
              <a:defRPr sz="1800"/>
            </a:pPr>
            <a:r>
              <a:rPr dirty="0"/>
              <a:t>A is connected to B</a:t>
            </a:r>
          </a:p>
          <a:p>
            <a:pPr lvl="2">
              <a:defRPr sz="1800"/>
            </a:pPr>
            <a:r>
              <a:rPr dirty="0"/>
              <a:t>A possesses B</a:t>
            </a:r>
          </a:p>
          <a:p>
            <a:pPr lvl="2">
              <a:defRPr sz="1800"/>
            </a:pPr>
            <a:r>
              <a:rPr dirty="0"/>
              <a:t>A controls B</a:t>
            </a:r>
          </a:p>
          <a:p>
            <a:pPr lvl="2">
              <a:defRPr sz="1800"/>
            </a:pPr>
            <a:r>
              <a:rPr dirty="0"/>
              <a:t>…</a:t>
            </a:r>
          </a:p>
          <a:p>
            <a:pPr lvl="1">
              <a:defRPr sz="1800"/>
            </a:pPr>
            <a:r>
              <a:rPr sz="2000" dirty="0"/>
              <a:t>Specify the </a:t>
            </a:r>
            <a:r>
              <a:rPr sz="2000" b="1" dirty="0"/>
              <a:t>multiplicity</a:t>
            </a:r>
            <a:r>
              <a:rPr sz="2000" dirty="0"/>
              <a:t> at each end of the association</a:t>
            </a:r>
          </a:p>
          <a:p>
            <a:pPr lvl="1">
              <a:defRPr sz="1800"/>
            </a:pPr>
            <a:r>
              <a:rPr sz="2000" dirty="0"/>
              <a:t>Label associations</a:t>
            </a:r>
          </a:p>
        </p:txBody>
      </p:sp>
    </p:spTree>
    <p:extLst>
      <p:ext uri="{BB962C8B-B14F-4D97-AF65-F5344CB8AC3E}">
        <p14:creationId xmlns:p14="http://schemas.microsoft.com/office/powerpoint/2010/main" val="173036253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Shape 210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09" name="Shape 2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10" name="Shape 21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attributes</a:t>
            </a:r>
          </a:p>
          <a:p>
            <a:pPr lvl="1">
              <a:defRPr sz="1800"/>
            </a:pPr>
            <a:r>
              <a:rPr sz="2000" dirty="0"/>
              <a:t>For each class, determine the information needed to store according to the requirement specification or use-case</a:t>
            </a:r>
          </a:p>
          <a:p>
            <a:pPr lvl="2">
              <a:defRPr sz="1800"/>
            </a:pPr>
            <a:r>
              <a:rPr dirty="0"/>
              <a:t>Example: Cashier needs an identifier, a name, …</a:t>
            </a:r>
          </a:p>
          <a:p>
            <a:pPr lvl="2">
              <a:defRPr sz="1800"/>
            </a:pPr>
            <a:endParaRPr dirty="0"/>
          </a:p>
          <a:p>
            <a:pPr lvl="1">
              <a:defRPr sz="1800"/>
            </a:pPr>
            <a:r>
              <a:rPr sz="2000" dirty="0"/>
              <a:t>Principle to determine attributes</a:t>
            </a:r>
          </a:p>
          <a:p>
            <a:pPr lvl="2">
              <a:defRPr sz="1800"/>
            </a:pPr>
            <a:r>
              <a:rPr b="1" dirty="0"/>
              <a:t>An attribute represents only data related to the class that owns the attribute</a:t>
            </a:r>
          </a:p>
          <a:p>
            <a:pPr lvl="2">
              <a:defRPr sz="1800"/>
            </a:pPr>
            <a:r>
              <a:rPr dirty="0"/>
              <a:t>If a subset of the attributes form a coherent group, it is possible that a new class is introduced</a:t>
            </a:r>
          </a:p>
          <a:p>
            <a:pPr lvl="2">
              <a:defRPr sz="1800"/>
            </a:pPr>
            <a:endParaRPr b="1" dirty="0"/>
          </a:p>
          <a:p>
            <a:pPr lvl="1">
              <a:defRPr sz="1800"/>
            </a:pPr>
            <a:r>
              <a:rPr sz="2000" dirty="0"/>
              <a:t>Determine only the names of attributes at this stage (i.e., analysis phase)</a:t>
            </a:r>
          </a:p>
        </p:txBody>
      </p:sp>
    </p:spTree>
    <p:extLst>
      <p:ext uri="{BB962C8B-B14F-4D97-AF65-F5344CB8AC3E}">
        <p14:creationId xmlns:p14="http://schemas.microsoft.com/office/powerpoint/2010/main" val="294014772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13" name="Shape 2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14" name="Shape 2114"/>
          <p:cNvSpPr>
            <a:spLocks noGrp="1"/>
          </p:cNvSpPr>
          <p:nvPr>
            <p:ph type="body" idx="1"/>
          </p:nvPr>
        </p:nvSpPr>
        <p:spPr>
          <a:xfrm>
            <a:off x="448466" y="1288640"/>
            <a:ext cx="10959707" cy="52950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attributes</a:t>
            </a:r>
          </a:p>
          <a:p>
            <a:pPr lvl="1">
              <a:defRPr sz="1800"/>
            </a:pPr>
            <a:r>
              <a:rPr sz="2000" dirty="0"/>
              <a:t>Example</a:t>
            </a:r>
          </a:p>
          <a:p>
            <a:pPr lvl="2">
              <a:defRPr sz="1800"/>
            </a:pPr>
            <a:r>
              <a:rPr dirty="0"/>
              <a:t>An attribute represents only data related to the class that owns the attribute</a:t>
            </a:r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2">
              <a:defRPr sz="1800"/>
            </a:pPr>
            <a:endParaRPr dirty="0"/>
          </a:p>
          <a:p>
            <a:pPr lvl="1">
              <a:defRPr sz="1800"/>
            </a:pPr>
            <a:r>
              <a:rPr sz="2000" dirty="0"/>
              <a:t>If a subset of the attributes form a coherent group, it is possible that a new class is introduced</a:t>
            </a:r>
          </a:p>
        </p:txBody>
      </p:sp>
      <p:grpSp>
        <p:nvGrpSpPr>
          <p:cNvPr id="2125" name="Group 2125"/>
          <p:cNvGrpSpPr/>
          <p:nvPr/>
        </p:nvGrpSpPr>
        <p:grpSpPr>
          <a:xfrm>
            <a:off x="2297658" y="4217372"/>
            <a:ext cx="7088685" cy="2046712"/>
            <a:chOff x="0" y="0"/>
            <a:chExt cx="7561263" cy="2910878"/>
          </a:xfrm>
        </p:grpSpPr>
        <p:sp>
          <p:nvSpPr>
            <p:cNvPr id="2115" name="Shape 2115"/>
            <p:cNvSpPr/>
            <p:nvPr/>
          </p:nvSpPr>
          <p:spPr>
            <a:xfrm>
              <a:off x="0" y="0"/>
              <a:ext cx="1533525" cy="291087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Person</a:t>
              </a:r>
            </a:p>
            <a:p>
              <a:pPr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name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number1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road1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city1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number2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road2</a:t>
              </a: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city2</a:t>
              </a: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20637" y="417512"/>
              <a:ext cx="151288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3095625" y="269875"/>
              <a:ext cx="1533525" cy="120374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 dirty="0">
                  <a:latin typeface="Verdana"/>
                  <a:ea typeface="Verdana"/>
                  <a:cs typeface="Verdana"/>
                  <a:sym typeface="Verdana"/>
                </a:rPr>
                <a:t>Person</a:t>
              </a:r>
            </a:p>
            <a:p>
              <a:pPr>
                <a:defRPr sz="1800">
                  <a:uFillTx/>
                </a:defRPr>
              </a:pPr>
              <a:endParaRPr dirty="0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dirty="0">
                  <a:latin typeface="Verdana"/>
                  <a:ea typeface="Verdana"/>
                  <a:cs typeface="Verdana"/>
                  <a:sym typeface="Verdana"/>
                </a:rPr>
                <a:t>name</a:t>
              </a: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3116262" y="687387"/>
              <a:ext cx="151288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6027737" y="230187"/>
              <a:ext cx="1533526" cy="166335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Address</a:t>
              </a:r>
            </a:p>
            <a:p>
              <a:pPr>
                <a:defRPr sz="1800">
                  <a:uFillTx/>
                </a:defRPr>
              </a:pPr>
              <a:endParaRPr sz="1300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road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city</a:t>
              </a: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6048375" y="647700"/>
              <a:ext cx="151288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Shape 2121"/>
            <p:cNvSpPr/>
            <p:nvPr/>
          </p:nvSpPr>
          <p:spPr>
            <a:xfrm>
              <a:off x="4637087" y="446087"/>
              <a:ext cx="136842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Shape 2122"/>
            <p:cNvSpPr/>
            <p:nvPr/>
          </p:nvSpPr>
          <p:spPr>
            <a:xfrm>
              <a:off x="5761037" y="212725"/>
              <a:ext cx="202789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*</a:t>
              </a: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4895850" y="157163"/>
              <a:ext cx="741397" cy="393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address</a:t>
              </a: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1871662" y="144462"/>
              <a:ext cx="936626" cy="136842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A3B2C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2126" name="Shape 2126"/>
          <p:cNvSpPr/>
          <p:nvPr/>
        </p:nvSpPr>
        <p:spPr>
          <a:xfrm>
            <a:off x="1954360" y="2669643"/>
            <a:ext cx="1895574" cy="1031391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dirty="0">
                <a:latin typeface="Verdana"/>
                <a:ea typeface="Verdana"/>
                <a:cs typeface="Verdana"/>
                <a:sym typeface="Verdana"/>
              </a:rPr>
              <a:t>Cashier</a:t>
            </a:r>
          </a:p>
          <a:p>
            <a:pPr>
              <a:defRPr sz="1800">
                <a:uFillTx/>
              </a:defRPr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>
              <a:defRPr sz="1800">
                <a:uFillTx/>
              </a:defRPr>
            </a:pP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name</a:t>
            </a:r>
          </a:p>
          <a:p>
            <a:pPr>
              <a:defRPr sz="1800">
                <a:uFillTx/>
              </a:defRPr>
            </a:pP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cashDeskNumber</a:t>
            </a:r>
            <a:endParaRPr sz="13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7" name="Shape 2127"/>
          <p:cNvSpPr/>
          <p:nvPr/>
        </p:nvSpPr>
        <p:spPr>
          <a:xfrm flipV="1">
            <a:off x="1970386" y="3013094"/>
            <a:ext cx="1895575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8" name="Shape 2128"/>
          <p:cNvSpPr/>
          <p:nvPr/>
        </p:nvSpPr>
        <p:spPr>
          <a:xfrm>
            <a:off x="4052340" y="2619413"/>
            <a:ext cx="878087" cy="96217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29" name="Shape 2129"/>
          <p:cNvSpPr/>
          <p:nvPr/>
        </p:nvSpPr>
        <p:spPr>
          <a:xfrm>
            <a:off x="5131344" y="2720989"/>
            <a:ext cx="1553767" cy="831336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dirty="0">
                <a:latin typeface="Verdana"/>
                <a:ea typeface="Verdana"/>
                <a:cs typeface="Verdana"/>
                <a:sym typeface="Verdana"/>
              </a:rPr>
              <a:t>Cashier</a:t>
            </a:r>
          </a:p>
          <a:p>
            <a:pPr>
              <a:defRPr sz="1800">
                <a:uFillTx/>
              </a:defRPr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>
              <a:defRPr sz="1800">
                <a:uFillTx/>
              </a:defRPr>
            </a:pPr>
            <a:r>
              <a:rPr sz="1300" dirty="0">
                <a:latin typeface="Verdana"/>
                <a:ea typeface="Verdana"/>
                <a:cs typeface="Verdana"/>
                <a:sym typeface="Verdana"/>
              </a:rPr>
              <a:t>name</a:t>
            </a:r>
          </a:p>
        </p:txBody>
      </p:sp>
      <p:sp>
        <p:nvSpPr>
          <p:cNvPr id="2130" name="Shape 2130"/>
          <p:cNvSpPr/>
          <p:nvPr/>
        </p:nvSpPr>
        <p:spPr>
          <a:xfrm>
            <a:off x="5150692" y="3014552"/>
            <a:ext cx="1534419" cy="1117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1" name="Shape 2131"/>
          <p:cNvSpPr/>
          <p:nvPr/>
        </p:nvSpPr>
        <p:spPr>
          <a:xfrm>
            <a:off x="7899548" y="2698664"/>
            <a:ext cx="1553767" cy="831336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dirty="0" err="1">
                <a:latin typeface="Verdana"/>
                <a:ea typeface="Verdana"/>
                <a:cs typeface="Verdana"/>
                <a:sym typeface="Verdana"/>
              </a:rPr>
              <a:t>CashDesk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>
              <a:defRPr sz="1800">
                <a:uFillTx/>
              </a:defRPr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>
              <a:defRPr sz="1800">
                <a:uFillTx/>
              </a:defRPr>
            </a:pPr>
            <a:r>
              <a:rPr sz="1300" dirty="0" err="1">
                <a:latin typeface="Verdana"/>
                <a:ea typeface="Verdana"/>
                <a:cs typeface="Verdana"/>
                <a:sym typeface="Verdana"/>
              </a:rPr>
              <a:t>deskNumber</a:t>
            </a:r>
            <a:endParaRPr sz="13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2" name="Shape 2132"/>
          <p:cNvSpPr/>
          <p:nvPr/>
        </p:nvSpPr>
        <p:spPr>
          <a:xfrm>
            <a:off x="7918895" y="2992228"/>
            <a:ext cx="1534419" cy="1117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3" name="Shape 2133"/>
          <p:cNvSpPr/>
          <p:nvPr/>
        </p:nvSpPr>
        <p:spPr>
          <a:xfrm>
            <a:off x="6685110" y="2872793"/>
            <a:ext cx="1214438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4" name="Shape 2134"/>
          <p:cNvSpPr/>
          <p:nvPr/>
        </p:nvSpPr>
        <p:spPr>
          <a:xfrm>
            <a:off x="6967979" y="2590014"/>
            <a:ext cx="534138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works</a:t>
            </a:r>
          </a:p>
        </p:txBody>
      </p:sp>
      <p:sp>
        <p:nvSpPr>
          <p:cNvPr id="2135" name="Shape 2135"/>
          <p:cNvSpPr/>
          <p:nvPr/>
        </p:nvSpPr>
        <p:spPr>
          <a:xfrm>
            <a:off x="7678247" y="2590014"/>
            <a:ext cx="175065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1</a:t>
            </a:r>
          </a:p>
        </p:txBody>
      </p:sp>
      <p:sp>
        <p:nvSpPr>
          <p:cNvPr id="2136" name="Shape 2136"/>
          <p:cNvSpPr/>
          <p:nvPr/>
        </p:nvSpPr>
        <p:spPr>
          <a:xfrm>
            <a:off x="6699146" y="2617815"/>
            <a:ext cx="175065" cy="26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2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073006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39" name="Shape 2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40" name="Shape 2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</a:t>
            </a:r>
            <a:r>
              <a:rPr sz="2000" b="1" dirty="0"/>
              <a:t>inheritances</a:t>
            </a:r>
          </a:p>
          <a:p>
            <a:pPr lvl="1">
              <a:defRPr sz="1800"/>
            </a:pPr>
            <a:r>
              <a:rPr sz="2000" dirty="0"/>
              <a:t>Two approaches</a:t>
            </a:r>
          </a:p>
          <a:p>
            <a:pPr lvl="2">
              <a:defRPr sz="1800"/>
            </a:pPr>
            <a:r>
              <a:rPr dirty="0"/>
              <a:t>Bottom-up</a:t>
            </a:r>
          </a:p>
          <a:p>
            <a:pPr lvl="3">
              <a:defRPr sz="1800"/>
            </a:pPr>
            <a:r>
              <a:rPr sz="2000" dirty="0" err="1"/>
              <a:t>Generalisation</a:t>
            </a:r>
            <a:r>
              <a:rPr sz="2000" dirty="0"/>
              <a:t>: group similar classes to create super-classes</a:t>
            </a:r>
          </a:p>
          <a:p>
            <a:pPr lvl="2">
              <a:defRPr sz="1800"/>
            </a:pPr>
            <a:r>
              <a:rPr dirty="0"/>
              <a:t>Top-down</a:t>
            </a:r>
          </a:p>
          <a:p>
            <a:pPr lvl="3">
              <a:defRPr sz="1800"/>
            </a:pPr>
            <a:r>
              <a:rPr sz="2000" dirty="0" err="1"/>
              <a:t>Specialisation</a:t>
            </a:r>
            <a:r>
              <a:rPr sz="2000" dirty="0"/>
              <a:t>: build sub-classes from existing general classes</a:t>
            </a:r>
          </a:p>
        </p:txBody>
      </p:sp>
      <p:sp>
        <p:nvSpPr>
          <p:cNvPr id="2141" name="Shape 2141"/>
          <p:cNvSpPr/>
          <p:nvPr/>
        </p:nvSpPr>
        <p:spPr>
          <a:xfrm>
            <a:off x="5489129" y="4066465"/>
            <a:ext cx="165053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Parallelogram</a:t>
            </a:r>
          </a:p>
        </p:txBody>
      </p:sp>
      <p:sp>
        <p:nvSpPr>
          <p:cNvPr id="2142" name="Shape 2142"/>
          <p:cNvSpPr/>
          <p:nvPr/>
        </p:nvSpPr>
        <p:spPr>
          <a:xfrm>
            <a:off x="4573836" y="4855626"/>
            <a:ext cx="121137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Rectangle</a:t>
            </a:r>
          </a:p>
        </p:txBody>
      </p:sp>
      <p:sp>
        <p:nvSpPr>
          <p:cNvPr id="2143" name="Shape 2143"/>
          <p:cNvSpPr/>
          <p:nvPr/>
        </p:nvSpPr>
        <p:spPr>
          <a:xfrm>
            <a:off x="6734820" y="4866789"/>
            <a:ext cx="1031069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Losange</a:t>
            </a:r>
          </a:p>
        </p:txBody>
      </p:sp>
      <p:sp>
        <p:nvSpPr>
          <p:cNvPr id="2144" name="Shape 2144"/>
          <p:cNvSpPr/>
          <p:nvPr/>
        </p:nvSpPr>
        <p:spPr>
          <a:xfrm>
            <a:off x="5219750" y="4635733"/>
            <a:ext cx="2025552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5" name="Shape 2145"/>
          <p:cNvSpPr/>
          <p:nvPr/>
        </p:nvSpPr>
        <p:spPr>
          <a:xfrm>
            <a:off x="5219750" y="4635733"/>
            <a:ext cx="1" cy="20203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6" name="Shape 2146"/>
          <p:cNvSpPr/>
          <p:nvPr/>
        </p:nvSpPr>
        <p:spPr>
          <a:xfrm>
            <a:off x="6300242" y="4482812"/>
            <a:ext cx="1" cy="15180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7" name="Shape 2147"/>
          <p:cNvSpPr/>
          <p:nvPr/>
        </p:nvSpPr>
        <p:spPr>
          <a:xfrm>
            <a:off x="7245301" y="4635733"/>
            <a:ext cx="1" cy="20203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8" name="Shape 2148"/>
          <p:cNvSpPr/>
          <p:nvPr/>
        </p:nvSpPr>
        <p:spPr>
          <a:xfrm>
            <a:off x="6190110" y="4329891"/>
            <a:ext cx="203896" cy="152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49" name="Shape 2149"/>
          <p:cNvSpPr/>
          <p:nvPr/>
        </p:nvSpPr>
        <p:spPr>
          <a:xfrm>
            <a:off x="4537149" y="4080762"/>
            <a:ext cx="886726" cy="18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73" y="303"/>
                </a:lnTo>
                <a:lnTo>
                  <a:pt x="21600" y="21297"/>
                </a:lnTo>
                <a:lnTo>
                  <a:pt x="6725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150" name="Shape 2150"/>
          <p:cNvSpPr/>
          <p:nvPr/>
        </p:nvSpPr>
        <p:spPr>
          <a:xfrm>
            <a:off x="3845719" y="5065629"/>
            <a:ext cx="873126" cy="213863"/>
          </a:xfrm>
          <a:prstGeom prst="rect">
            <a:avLst/>
          </a:pr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1" name="Shape 2151"/>
          <p:cNvSpPr/>
          <p:nvPr/>
        </p:nvSpPr>
        <p:spPr>
          <a:xfrm>
            <a:off x="7691437" y="4988571"/>
            <a:ext cx="873126" cy="21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2" name="Shape 2152"/>
          <p:cNvSpPr/>
          <p:nvPr/>
        </p:nvSpPr>
        <p:spPr>
          <a:xfrm>
            <a:off x="964030" y="4236444"/>
            <a:ext cx="121137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Rectangle</a:t>
            </a:r>
          </a:p>
        </p:txBody>
      </p:sp>
      <p:sp>
        <p:nvSpPr>
          <p:cNvPr id="2153" name="Shape 2153"/>
          <p:cNvSpPr/>
          <p:nvPr/>
        </p:nvSpPr>
        <p:spPr>
          <a:xfrm>
            <a:off x="1046699" y="4759548"/>
            <a:ext cx="1031069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Losange</a:t>
            </a:r>
          </a:p>
        </p:txBody>
      </p:sp>
      <p:sp>
        <p:nvSpPr>
          <p:cNvPr id="2154" name="Shape 2154"/>
          <p:cNvSpPr/>
          <p:nvPr/>
        </p:nvSpPr>
        <p:spPr>
          <a:xfrm>
            <a:off x="168084" y="4082978"/>
            <a:ext cx="873127" cy="213862"/>
          </a:xfrm>
          <a:prstGeom prst="rect">
            <a:avLst/>
          </a:pr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5" name="Shape 2155"/>
          <p:cNvSpPr/>
          <p:nvPr/>
        </p:nvSpPr>
        <p:spPr>
          <a:xfrm>
            <a:off x="203802" y="4796167"/>
            <a:ext cx="873127" cy="21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6" name="Shape 2156"/>
          <p:cNvSpPr/>
          <p:nvPr/>
        </p:nvSpPr>
        <p:spPr>
          <a:xfrm>
            <a:off x="10224332" y="4429442"/>
            <a:ext cx="165053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Parallelogram</a:t>
            </a:r>
          </a:p>
        </p:txBody>
      </p:sp>
      <p:sp>
        <p:nvSpPr>
          <p:cNvPr id="2157" name="Shape 2157"/>
          <p:cNvSpPr/>
          <p:nvPr/>
        </p:nvSpPr>
        <p:spPr>
          <a:xfrm>
            <a:off x="11232971" y="4678056"/>
            <a:ext cx="886725" cy="18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73" y="303"/>
                </a:lnTo>
                <a:lnTo>
                  <a:pt x="21600" y="21297"/>
                </a:lnTo>
                <a:lnTo>
                  <a:pt x="6725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  <a:ln w="12700"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uFillTx/>
              </a:defRPr>
            </a:pPr>
            <a:r>
              <a:rPr sz="1000">
                <a:uFill>
                  <a:solidFill/>
                </a:uFill>
              </a:rPr>
              <a:t> </a:t>
            </a:r>
          </a:p>
        </p:txBody>
      </p:sp>
      <p:sp>
        <p:nvSpPr>
          <p:cNvPr id="2158" name="Shape 2158"/>
          <p:cNvSpPr/>
          <p:nvPr/>
        </p:nvSpPr>
        <p:spPr>
          <a:xfrm>
            <a:off x="2245743" y="4319022"/>
            <a:ext cx="1813100" cy="562655"/>
          </a:xfrm>
          <a:prstGeom prst="rightArrow">
            <a:avLst>
              <a:gd name="adj1" fmla="val 50000"/>
              <a:gd name="adj2" fmla="val 29261"/>
            </a:avLst>
          </a:prstGeom>
          <a:solidFill>
            <a:srgbClr val="DCDEE0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59" name="Shape 2159"/>
          <p:cNvSpPr/>
          <p:nvPr/>
        </p:nvSpPr>
        <p:spPr>
          <a:xfrm>
            <a:off x="2380172" y="4461939"/>
            <a:ext cx="1293963" cy="276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/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Bottom-up</a:t>
            </a:r>
          </a:p>
        </p:txBody>
      </p:sp>
      <p:sp>
        <p:nvSpPr>
          <p:cNvPr id="2160" name="Shape 2160"/>
          <p:cNvSpPr/>
          <p:nvPr/>
        </p:nvSpPr>
        <p:spPr>
          <a:xfrm flipH="1">
            <a:off x="8258399" y="4281838"/>
            <a:ext cx="1711277" cy="562655"/>
          </a:xfrm>
          <a:prstGeom prst="rightArrow">
            <a:avLst>
              <a:gd name="adj1" fmla="val 50000"/>
              <a:gd name="adj2" fmla="val 29261"/>
            </a:avLst>
          </a:prstGeom>
          <a:solidFill>
            <a:srgbClr val="DCDEE0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61" name="Shape 2161"/>
          <p:cNvSpPr/>
          <p:nvPr/>
        </p:nvSpPr>
        <p:spPr>
          <a:xfrm>
            <a:off x="8664286" y="4377119"/>
            <a:ext cx="96656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Top-down</a:t>
            </a:r>
          </a:p>
        </p:txBody>
      </p:sp>
    </p:spTree>
    <p:extLst>
      <p:ext uri="{BB962C8B-B14F-4D97-AF65-F5344CB8AC3E}">
        <p14:creationId xmlns:p14="http://schemas.microsoft.com/office/powerpoint/2010/main" val="33973942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64" name="Shape 2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65" name="Shape 2165"/>
          <p:cNvSpPr>
            <a:spLocks noGrp="1"/>
          </p:cNvSpPr>
          <p:nvPr>
            <p:ph type="body" idx="1"/>
          </p:nvPr>
        </p:nvSpPr>
        <p:spPr>
          <a:xfrm>
            <a:off x="432375" y="1226914"/>
            <a:ext cx="11418249" cy="533238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Identifying interfaces</a:t>
            </a:r>
          </a:p>
          <a:p>
            <a:pPr lvl="1">
              <a:defRPr sz="1800"/>
            </a:pPr>
            <a:r>
              <a:rPr sz="2000" dirty="0"/>
              <a:t>Create interfaces rather than super-class, if</a:t>
            </a:r>
          </a:p>
          <a:p>
            <a:pPr lvl="2">
              <a:defRPr sz="1800"/>
            </a:pPr>
            <a:r>
              <a:rPr dirty="0"/>
              <a:t>It is necessary to </a:t>
            </a:r>
            <a:r>
              <a:rPr dirty="0" err="1"/>
              <a:t>realise</a:t>
            </a:r>
            <a:r>
              <a:rPr dirty="0"/>
              <a:t> different implementations of the same class</a:t>
            </a:r>
          </a:p>
          <a:p>
            <a:pPr lvl="2">
              <a:defRPr sz="1800"/>
            </a:pPr>
            <a:r>
              <a:rPr dirty="0"/>
              <a:t>Two classes to generate share the operations that are not similar</a:t>
            </a:r>
          </a:p>
          <a:p>
            <a:pPr lvl="2">
              <a:defRPr sz="1800"/>
            </a:pPr>
            <a:r>
              <a:rPr dirty="0"/>
              <a:t>The class to </a:t>
            </a:r>
            <a:r>
              <a:rPr dirty="0" err="1"/>
              <a:t>generalise</a:t>
            </a:r>
            <a:r>
              <a:rPr dirty="0"/>
              <a:t> already has its own super-class</a:t>
            </a:r>
          </a:p>
        </p:txBody>
      </p:sp>
      <p:pic>
        <p:nvPicPr>
          <p:cNvPr id="2166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34" y="5252726"/>
            <a:ext cx="2337595" cy="876598"/>
          </a:xfrm>
          <a:prstGeom prst="rect">
            <a:avLst/>
          </a:prstGeom>
          <a:ln w="6350">
            <a:round/>
          </a:ln>
        </p:spPr>
      </p:pic>
      <p:pic>
        <p:nvPicPr>
          <p:cNvPr id="2167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972472" y="4961714"/>
            <a:ext cx="2337595" cy="1447890"/>
          </a:xfrm>
          <a:prstGeom prst="rect">
            <a:avLst/>
          </a:prstGeom>
          <a:ln w="6350">
            <a:round/>
          </a:ln>
        </p:spPr>
      </p:pic>
      <p:pic>
        <p:nvPicPr>
          <p:cNvPr id="2168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993" y="5063810"/>
            <a:ext cx="2990764" cy="1354606"/>
          </a:xfrm>
          <a:prstGeom prst="rect">
            <a:avLst/>
          </a:prstGeom>
          <a:ln w="6350">
            <a:round/>
          </a:ln>
        </p:spPr>
      </p:pic>
      <p:sp>
        <p:nvSpPr>
          <p:cNvPr id="2169" name="Shape 2169"/>
          <p:cNvSpPr/>
          <p:nvPr/>
        </p:nvSpPr>
        <p:spPr>
          <a:xfrm>
            <a:off x="1479006" y="4563342"/>
            <a:ext cx="1026259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Airplane</a:t>
            </a:r>
          </a:p>
        </p:txBody>
      </p:sp>
      <p:sp>
        <p:nvSpPr>
          <p:cNvPr id="2170" name="Shape 2170"/>
          <p:cNvSpPr/>
          <p:nvPr/>
        </p:nvSpPr>
        <p:spPr>
          <a:xfrm>
            <a:off x="5827004" y="4563342"/>
            <a:ext cx="638974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Train</a:t>
            </a:r>
          </a:p>
        </p:txBody>
      </p:sp>
      <p:sp>
        <p:nvSpPr>
          <p:cNvPr id="2171" name="Shape 2171"/>
          <p:cNvSpPr/>
          <p:nvPr/>
        </p:nvSpPr>
        <p:spPr>
          <a:xfrm>
            <a:off x="9815862" y="4563342"/>
            <a:ext cx="876731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Bicycle</a:t>
            </a:r>
          </a:p>
        </p:txBody>
      </p:sp>
      <p:sp>
        <p:nvSpPr>
          <p:cNvPr id="2172" name="Shape 2172"/>
          <p:cNvSpPr/>
          <p:nvPr/>
        </p:nvSpPr>
        <p:spPr>
          <a:xfrm>
            <a:off x="5231015" y="2814505"/>
            <a:ext cx="1820508" cy="538948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 algn="ctr">
              <a:defRPr sz="1800">
                <a:uFillTx/>
              </a:defRPr>
            </a:pPr>
            <a:r>
              <a:rPr sz="1300" i="1">
                <a:latin typeface="Verdana"/>
                <a:ea typeface="Verdana"/>
                <a:cs typeface="Verdana"/>
                <a:sym typeface="Verdana"/>
              </a:rPr>
              <a:t>&lt;&lt;interface&gt;&gt;</a:t>
            </a:r>
          </a:p>
          <a:p>
            <a:pPr algn="ctr">
              <a:defRPr sz="1800">
                <a:uFillTx/>
              </a:defRPr>
            </a:pPr>
            <a:r>
              <a:rPr sz="1700" i="1">
                <a:latin typeface="Verdana"/>
                <a:ea typeface="Verdana"/>
                <a:cs typeface="Verdana"/>
                <a:sym typeface="Verdana"/>
              </a:rPr>
              <a:t>Vehicle</a:t>
            </a:r>
          </a:p>
        </p:txBody>
      </p:sp>
      <p:sp>
        <p:nvSpPr>
          <p:cNvPr id="2173" name="Shape 2173"/>
          <p:cNvSpPr/>
          <p:nvPr/>
        </p:nvSpPr>
        <p:spPr>
          <a:xfrm>
            <a:off x="5240761" y="3359466"/>
            <a:ext cx="1801017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>
              <a:defRPr sz="1800" i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i="0"/>
            </a:pPr>
            <a:r>
              <a:rPr i="1"/>
              <a:t>run()</a:t>
            </a:r>
          </a:p>
        </p:txBody>
      </p:sp>
      <p:sp>
        <p:nvSpPr>
          <p:cNvPr id="2174" name="Shape 2174"/>
          <p:cNvSpPr/>
          <p:nvPr/>
        </p:nvSpPr>
        <p:spPr>
          <a:xfrm>
            <a:off x="6039321" y="3732231"/>
            <a:ext cx="203896" cy="152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75" name="Shape 2175"/>
          <p:cNvSpPr/>
          <p:nvPr/>
        </p:nvSpPr>
        <p:spPr>
          <a:xfrm>
            <a:off x="6140524" y="3913056"/>
            <a:ext cx="1" cy="62238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6" name="Shape 2176"/>
          <p:cNvSpPr/>
          <p:nvPr/>
        </p:nvSpPr>
        <p:spPr>
          <a:xfrm>
            <a:off x="1944098" y="4160625"/>
            <a:ext cx="8302255" cy="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7" name="Shape 2177"/>
          <p:cNvSpPr/>
          <p:nvPr/>
        </p:nvSpPr>
        <p:spPr>
          <a:xfrm>
            <a:off x="1951075" y="4185036"/>
            <a:ext cx="1" cy="36826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8" name="Shape 2178"/>
          <p:cNvSpPr/>
          <p:nvPr/>
        </p:nvSpPr>
        <p:spPr>
          <a:xfrm>
            <a:off x="10239375" y="4123418"/>
            <a:ext cx="1" cy="40398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44151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81" name="Shape 2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</a:t>
            </a:r>
          </a:p>
        </p:txBody>
      </p:sp>
      <p:sp>
        <p:nvSpPr>
          <p:cNvPr id="2182" name="Shape 2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Determining the responsibilities of classes</a:t>
            </a:r>
          </a:p>
          <a:p>
            <a:pPr lvl="1">
              <a:defRPr sz="1800"/>
            </a:pPr>
            <a:r>
              <a:rPr sz="2000" dirty="0"/>
              <a:t>A responsibility is one or several tasks that the system has to perform</a:t>
            </a:r>
          </a:p>
          <a:p>
            <a:pPr lvl="1">
              <a:defRPr sz="1800"/>
            </a:pPr>
            <a:r>
              <a:rPr sz="2000" b="1" dirty="0"/>
              <a:t>Each functional requirement must be attributed to one of the classes</a:t>
            </a:r>
          </a:p>
          <a:p>
            <a:pPr lvl="2">
              <a:defRPr sz="1800"/>
            </a:pPr>
            <a:r>
              <a:rPr dirty="0"/>
              <a:t>All the responsibilities must be attributed to one of the classes</a:t>
            </a:r>
          </a:p>
          <a:p>
            <a:pPr lvl="2">
              <a:defRPr sz="1800"/>
            </a:pPr>
            <a:r>
              <a:rPr dirty="0"/>
              <a:t>If a class has too many responsibilities, it must be divided into several classes</a:t>
            </a:r>
          </a:p>
          <a:p>
            <a:pPr lvl="2">
              <a:defRPr sz="1800"/>
            </a:pPr>
            <a:r>
              <a:rPr dirty="0"/>
              <a:t>If a class has no responsibility, it should be probably be useless</a:t>
            </a:r>
          </a:p>
          <a:p>
            <a:pPr lvl="2">
              <a:defRPr sz="1800"/>
            </a:pPr>
            <a:r>
              <a:rPr dirty="0"/>
              <a:t>If responsibility cannot be assigned to any class, a new class can be introduced</a:t>
            </a:r>
          </a:p>
          <a:p>
            <a:pPr lvl="2">
              <a:defRPr sz="1800"/>
            </a:pPr>
            <a:endParaRPr dirty="0"/>
          </a:p>
          <a:p>
            <a:pPr lvl="1">
              <a:defRPr sz="1800"/>
            </a:pPr>
            <a:r>
              <a:rPr sz="2000" dirty="0"/>
              <a:t>The responsibilities can be determined by </a:t>
            </a:r>
            <a:r>
              <a:rPr sz="2000" dirty="0" err="1"/>
              <a:t>analysing</a:t>
            </a:r>
            <a:r>
              <a:rPr sz="2000" dirty="0"/>
              <a:t> the actions/verbs in the use-case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31531772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85" name="Shape 2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86" name="Shape 2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Developing </a:t>
            </a:r>
            <a:r>
              <a:rPr sz="2000" b="1" dirty="0"/>
              <a:t>design class diagrams</a:t>
            </a:r>
          </a:p>
          <a:p>
            <a:pPr lvl="1">
              <a:defRPr sz="1800"/>
            </a:pPr>
            <a:r>
              <a:rPr sz="2000" dirty="0"/>
              <a:t>Basing on analysis class diagrams (domain models)</a:t>
            </a:r>
          </a:p>
          <a:p>
            <a:pPr lvl="1">
              <a:defRPr sz="1800"/>
            </a:pPr>
            <a:r>
              <a:rPr sz="2000" dirty="0"/>
              <a:t>Detailing analysis class diagrams</a:t>
            </a:r>
          </a:p>
          <a:p>
            <a:pPr lvl="2">
              <a:defRPr sz="1800"/>
            </a:pPr>
            <a:r>
              <a:rPr dirty="0"/>
              <a:t>Introducing new classes, if necessary</a:t>
            </a:r>
          </a:p>
          <a:p>
            <a:pPr lvl="3">
              <a:defRPr sz="1800"/>
            </a:pPr>
            <a:r>
              <a:rPr sz="2000" dirty="0"/>
              <a:t>For example, an association of class becomes a new class</a:t>
            </a:r>
          </a:p>
          <a:p>
            <a:pPr lvl="2">
              <a:defRPr sz="1800"/>
            </a:pPr>
            <a:r>
              <a:rPr dirty="0"/>
              <a:t>Detailing attributes</a:t>
            </a:r>
          </a:p>
          <a:p>
            <a:pPr lvl="2">
              <a:defRPr sz="1800"/>
            </a:pPr>
            <a:r>
              <a:rPr dirty="0"/>
              <a:t>Adding and detail relationships</a:t>
            </a:r>
          </a:p>
          <a:p>
            <a:pPr lvl="2">
              <a:defRPr sz="1800"/>
            </a:pPr>
            <a:r>
              <a:rPr dirty="0"/>
              <a:t>Determining operations</a:t>
            </a:r>
            <a:r>
              <a:rPr lang="vi-VN" dirty="0"/>
              <a:t>/functions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0846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Shape 218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89" name="Shape 2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90" name="Shape 21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000" dirty="0"/>
              <a:t>Detailing attributes</a:t>
            </a:r>
          </a:p>
          <a:p>
            <a:pPr lvl="1">
              <a:defRPr sz="1800"/>
            </a:pPr>
            <a:r>
              <a:rPr sz="2000" dirty="0"/>
              <a:t>Determining the types of attributes</a:t>
            </a:r>
          </a:p>
          <a:p>
            <a:pPr lvl="2">
              <a:defRPr sz="1800"/>
            </a:pPr>
            <a:r>
              <a:rPr dirty="0"/>
              <a:t>Using primitive types: </a:t>
            </a:r>
            <a:r>
              <a:rPr dirty="0" err="1"/>
              <a:t>boolean</a:t>
            </a:r>
            <a:r>
              <a:rPr dirty="0"/>
              <a:t>, int, real, …</a:t>
            </a:r>
          </a:p>
          <a:p>
            <a:pPr lvl="2">
              <a:defRPr sz="1800"/>
            </a:pPr>
            <a:r>
              <a:rPr dirty="0"/>
              <a:t>Defining new type for an attribute (new class), if</a:t>
            </a:r>
          </a:p>
          <a:p>
            <a:pPr lvl="3">
              <a:defRPr sz="1800"/>
            </a:pPr>
            <a:r>
              <a:rPr sz="2000" dirty="0"/>
              <a:t>It consists of several sections</a:t>
            </a:r>
          </a:p>
          <a:p>
            <a:pPr lvl="3">
              <a:defRPr sz="1800"/>
            </a:pPr>
            <a:r>
              <a:rPr sz="2000" dirty="0"/>
              <a:t>It has other attributes</a:t>
            </a:r>
          </a:p>
          <a:p>
            <a:pPr lvl="3">
              <a:defRPr sz="1800"/>
            </a:pPr>
            <a:r>
              <a:rPr sz="2000" dirty="0"/>
              <a:t>It is associated with other operations</a:t>
            </a:r>
          </a:p>
          <a:p>
            <a:pPr lvl="1">
              <a:defRPr sz="1800"/>
            </a:pPr>
            <a:r>
              <a:rPr sz="2000" dirty="0"/>
              <a:t>Determining initial values if necessary</a:t>
            </a:r>
          </a:p>
          <a:p>
            <a:pPr lvl="1">
              <a:defRPr sz="1800"/>
            </a:pPr>
            <a:r>
              <a:rPr sz="2000" dirty="0"/>
              <a:t>Determining the visibility of attributes</a:t>
            </a:r>
          </a:p>
          <a:p>
            <a:pPr lvl="1">
              <a:defRPr sz="1800"/>
            </a:pPr>
            <a:endParaRPr sz="2000" dirty="0"/>
          </a:p>
          <a:p>
            <a:pPr lvl="0">
              <a:defRPr sz="1800"/>
            </a:pPr>
            <a:r>
              <a:rPr sz="2000" dirty="0"/>
              <a:t>Detailing relationships</a:t>
            </a:r>
          </a:p>
          <a:p>
            <a:pPr lvl="1">
              <a:defRPr sz="1800"/>
            </a:pPr>
            <a:r>
              <a:rPr sz="2000" dirty="0"/>
              <a:t>Introducing relationships according to newly added classes</a:t>
            </a:r>
          </a:p>
          <a:p>
            <a:pPr lvl="1">
              <a:defRPr sz="1800"/>
            </a:pPr>
            <a:r>
              <a:rPr sz="2000" dirty="0"/>
              <a:t>Specifying if an association is an </a:t>
            </a:r>
            <a:r>
              <a:rPr sz="2000" dirty="0" err="1"/>
              <a:t>aggregat</a:t>
            </a:r>
            <a:r>
              <a:rPr lang="vi-VN" sz="2000" dirty="0"/>
              <a:t>ion</a:t>
            </a:r>
            <a:r>
              <a:rPr sz="2000" dirty="0"/>
              <a:t> or </a:t>
            </a:r>
            <a:r>
              <a:rPr lang="vi-VN" sz="2000" dirty="0"/>
              <a:t>a </a:t>
            </a:r>
            <a:r>
              <a:rPr sz="2000" dirty="0"/>
              <a:t>composition</a:t>
            </a:r>
          </a:p>
          <a:p>
            <a:pPr lvl="1">
              <a:defRPr sz="1800"/>
            </a:pPr>
            <a:r>
              <a:rPr sz="2000" dirty="0"/>
              <a:t>Naming the relationship</a:t>
            </a:r>
          </a:p>
          <a:p>
            <a:pPr lvl="1">
              <a:defRPr sz="1800"/>
            </a:pPr>
            <a:r>
              <a:rPr sz="2000" dirty="0"/>
              <a:t>Giving the direction</a:t>
            </a:r>
          </a:p>
        </p:txBody>
      </p:sp>
    </p:spTree>
    <p:extLst>
      <p:ext uri="{BB962C8B-B14F-4D97-AF65-F5344CB8AC3E}">
        <p14:creationId xmlns:p14="http://schemas.microsoft.com/office/powerpoint/2010/main" val="24580089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93" name="Shape 2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94" name="Shape 21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Determining the operations</a:t>
            </a:r>
            <a:r>
              <a:rPr lang="vi-VN" sz="2000" dirty="0"/>
              <a:t>/functions</a:t>
            </a:r>
            <a:r>
              <a:rPr sz="2000" dirty="0"/>
              <a:t> of each class</a:t>
            </a:r>
          </a:p>
          <a:p>
            <a:pPr lvl="1">
              <a:defRPr sz="1800"/>
            </a:pPr>
            <a:r>
              <a:rPr sz="2000" dirty="0"/>
              <a:t>getters and setters</a:t>
            </a:r>
          </a:p>
          <a:p>
            <a:pPr lvl="1">
              <a:defRPr sz="1800"/>
            </a:pPr>
            <a:r>
              <a:rPr sz="2000" dirty="0"/>
              <a:t>Operations are used to achieve the identified responsibilities</a:t>
            </a:r>
          </a:p>
          <a:p>
            <a:pPr lvl="1">
              <a:defRPr sz="1800"/>
            </a:pPr>
            <a:r>
              <a:rPr sz="2000" dirty="0"/>
              <a:t>A responsibility can be carried out by several operations</a:t>
            </a:r>
          </a:p>
          <a:p>
            <a:pPr lvl="1">
              <a:defRPr sz="1800"/>
            </a:pPr>
            <a:r>
              <a:rPr sz="2000" dirty="0"/>
              <a:t>Determining the visibility of operations</a:t>
            </a:r>
          </a:p>
          <a:p>
            <a:pPr lvl="2">
              <a:defRPr sz="1800"/>
            </a:pPr>
            <a:r>
              <a:rPr dirty="0"/>
              <a:t>Essential operations carrying out responsibilities are declared “public”</a:t>
            </a:r>
          </a:p>
          <a:p>
            <a:pPr lvl="2">
              <a:defRPr sz="1800"/>
            </a:pPr>
            <a:r>
              <a:rPr dirty="0"/>
              <a:t>Operations serving only in the class are declared “private” or “protected” if the class should be inherited</a:t>
            </a:r>
          </a:p>
        </p:txBody>
      </p:sp>
    </p:spTree>
    <p:extLst>
      <p:ext uri="{BB962C8B-B14F-4D97-AF65-F5344CB8AC3E}">
        <p14:creationId xmlns:p14="http://schemas.microsoft.com/office/powerpoint/2010/main" val="217096997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Shape 2196"/>
          <p:cNvSpPr>
            <a:spLocks noGrp="1"/>
          </p:cNvSpPr>
          <p:nvPr>
            <p:ph type="sldNum" sz="quarter" idx="2"/>
          </p:nvPr>
        </p:nvSpPr>
        <p:spPr>
          <a:xfrm>
            <a:off x="11533632" y="6548438"/>
            <a:ext cx="459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197" name="Shape 2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Building class diagrams</a:t>
            </a:r>
          </a:p>
        </p:txBody>
      </p:sp>
      <p:sp>
        <p:nvSpPr>
          <p:cNvPr id="2198" name="Shape 2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Example: supermarket cash register system</a:t>
            </a:r>
          </a:p>
        </p:txBody>
      </p:sp>
      <p:pic>
        <p:nvPicPr>
          <p:cNvPr id="2199" name="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658115" y="1856052"/>
            <a:ext cx="6875770" cy="43407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45541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389" name="Shape 1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Analysis Class Diagram</a:t>
            </a:r>
          </a:p>
        </p:txBody>
      </p:sp>
      <p:sp>
        <p:nvSpPr>
          <p:cNvPr id="1390" name="Shape 1390"/>
          <p:cNvSpPr>
            <a:spLocks noGrp="1"/>
          </p:cNvSpPr>
          <p:nvPr>
            <p:ph type="body" idx="1"/>
          </p:nvPr>
        </p:nvSpPr>
        <p:spPr>
          <a:xfrm>
            <a:off x="456136" y="1409700"/>
            <a:ext cx="11316764" cy="506870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Conceptual/analysis class diagram (domain model)</a:t>
            </a:r>
          </a:p>
          <a:p>
            <a:pPr lvl="1">
              <a:defRPr sz="1800"/>
            </a:pPr>
            <a:r>
              <a:rPr sz="2000" dirty="0"/>
              <a:t>is constructed in the analysis phase</a:t>
            </a:r>
          </a:p>
          <a:p>
            <a:pPr lvl="1">
              <a:defRPr sz="1800"/>
            </a:pPr>
            <a:r>
              <a:rPr sz="2000" dirty="0"/>
              <a:t>captures the concepts </a:t>
            </a:r>
            <a:r>
              <a:rPr sz="2000" dirty="0" err="1"/>
              <a:t>recognised</a:t>
            </a:r>
            <a:r>
              <a:rPr sz="2000" dirty="0"/>
              <a:t> by user/customer/stakeholder</a:t>
            </a:r>
          </a:p>
          <a:p>
            <a:pPr lvl="1">
              <a:defRPr sz="1800"/>
            </a:pPr>
            <a:r>
              <a:rPr sz="2000" dirty="0"/>
              <a:t>doesn’t contain information of how the software system should be implemented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66047" y="3310638"/>
            <a:ext cx="6679346" cy="2966760"/>
            <a:chOff x="4566047" y="3310638"/>
            <a:chExt cx="6679346" cy="2966760"/>
          </a:xfrm>
        </p:grpSpPr>
        <p:sp>
          <p:nvSpPr>
            <p:cNvPr id="1391" name="Shape 1391"/>
            <p:cNvSpPr/>
            <p:nvPr/>
          </p:nvSpPr>
          <p:spPr>
            <a:xfrm>
              <a:off x="4569520" y="3957128"/>
              <a:ext cx="2413373" cy="109260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Name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Phone 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Email Address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Student Number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Average Mark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4566047" y="3396553"/>
              <a:ext cx="2424908" cy="56057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Student</a:t>
              </a: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4569612" y="5049733"/>
              <a:ext cx="2417777" cy="74743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Is Eligible to Enroll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Provide Seminars Taken</a:t>
              </a: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9292829" y="3871591"/>
              <a:ext cx="1945619" cy="1658374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Street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City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State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Postal Code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Country</a:t>
              </a: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9292829" y="3310638"/>
              <a:ext cx="1952564" cy="560576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b="0"/>
              </a:pPr>
              <a:r>
                <a:rPr b="1"/>
                <a:t>Address</a:t>
              </a: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9292828" y="5529965"/>
              <a:ext cx="1945433" cy="74743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Validate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Output As Label</a:t>
              </a: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6995778" y="4243600"/>
              <a:ext cx="23031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6982893" y="3834653"/>
              <a:ext cx="219612" cy="57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9005667" y="3834653"/>
              <a:ext cx="219612" cy="57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7753041" y="3807547"/>
              <a:ext cx="753861" cy="57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</p:grpSp>
      <p:pic>
        <p:nvPicPr>
          <p:cNvPr id="1404" name="Analysis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532" y="3590926"/>
            <a:ext cx="3458668" cy="2439347"/>
          </a:xfrm>
          <a:prstGeom prst="rect">
            <a:avLst/>
          </a:prstGeom>
          <a:ln w="6350">
            <a:round/>
          </a:ln>
        </p:spPr>
      </p:pic>
      <p:sp>
        <p:nvSpPr>
          <p:cNvPr id="1405" name="Shape 1405"/>
          <p:cNvSpPr/>
          <p:nvPr/>
        </p:nvSpPr>
        <p:spPr>
          <a:xfrm>
            <a:off x="6995778" y="5937811"/>
            <a:ext cx="203339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Analysis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56016639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Shape 220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02" name="Shape 2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Object diagrams</a:t>
            </a:r>
          </a:p>
        </p:txBody>
      </p:sp>
      <p:sp>
        <p:nvSpPr>
          <p:cNvPr id="2203" name="Shape 2203"/>
          <p:cNvSpPr>
            <a:spLocks noGrp="1"/>
          </p:cNvSpPr>
          <p:nvPr>
            <p:ph type="body" idx="1"/>
          </p:nvPr>
        </p:nvSpPr>
        <p:spPr>
          <a:xfrm>
            <a:off x="365761" y="1309505"/>
            <a:ext cx="10975848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Objects</a:t>
            </a:r>
          </a:p>
          <a:p>
            <a:pPr lvl="1">
              <a:defRPr sz="1800"/>
            </a:pPr>
            <a:r>
              <a:rPr sz="2000"/>
              <a:t>Objects are instances of classes</a:t>
            </a:r>
          </a:p>
          <a:p>
            <a:pPr lvl="1">
              <a:defRPr sz="1800"/>
            </a:pPr>
            <a:r>
              <a:rPr sz="2000"/>
              <a:t>Notation</a:t>
            </a:r>
          </a:p>
          <a:p>
            <a:pPr lvl="2">
              <a:defRPr sz="1800"/>
            </a:pPr>
            <a:r>
              <a:t>Values of attributes can be indicated</a:t>
            </a:r>
          </a:p>
          <a:p>
            <a:pPr lvl="2">
              <a:defRPr sz="1800"/>
            </a:pPr>
            <a:r>
              <a:t>Name of object is underlined</a:t>
            </a:r>
          </a:p>
        </p:txBody>
      </p:sp>
      <p:sp>
        <p:nvSpPr>
          <p:cNvPr id="2204" name="Shape 2204"/>
          <p:cNvSpPr/>
          <p:nvPr/>
        </p:nvSpPr>
        <p:spPr>
          <a:xfrm>
            <a:off x="7854899" y="4477732"/>
            <a:ext cx="1390056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circleObj</a:t>
            </a:r>
          </a:p>
        </p:txBody>
      </p:sp>
      <p:sp>
        <p:nvSpPr>
          <p:cNvPr id="2205" name="Shape 2205"/>
          <p:cNvSpPr/>
          <p:nvPr/>
        </p:nvSpPr>
        <p:spPr>
          <a:xfrm>
            <a:off x="7816204" y="4984491"/>
            <a:ext cx="2199681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circleObj:Circle</a:t>
            </a:r>
          </a:p>
        </p:txBody>
      </p:sp>
      <p:sp>
        <p:nvSpPr>
          <p:cNvPr id="2206" name="Shape 2206"/>
          <p:cNvSpPr/>
          <p:nvPr/>
        </p:nvSpPr>
        <p:spPr>
          <a:xfrm>
            <a:off x="7854899" y="5630778"/>
            <a:ext cx="1390056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:Circle</a:t>
            </a:r>
          </a:p>
        </p:txBody>
      </p:sp>
      <p:grpSp>
        <p:nvGrpSpPr>
          <p:cNvPr id="2209" name="Group 2209"/>
          <p:cNvGrpSpPr/>
          <p:nvPr/>
        </p:nvGrpSpPr>
        <p:grpSpPr>
          <a:xfrm>
            <a:off x="7782719" y="3303496"/>
            <a:ext cx="2266654" cy="940307"/>
            <a:chOff x="0" y="-156060"/>
            <a:chExt cx="2417763" cy="1337327"/>
          </a:xfrm>
        </p:grpSpPr>
        <p:sp>
          <p:nvSpPr>
            <p:cNvPr id="2207" name="Shape 2207"/>
            <p:cNvSpPr/>
            <p:nvPr/>
          </p:nvSpPr>
          <p:spPr>
            <a:xfrm>
              <a:off x="0" y="371476"/>
              <a:ext cx="2417763" cy="80979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center = (0, 0) 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diameter 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= </a:t>
              </a: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 5</a:t>
              </a: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0" y="-156060"/>
              <a:ext cx="2417763" cy="52527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 u="sng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u="none"/>
              </a:pPr>
              <a:r>
                <a:rPr u="sng"/>
                <a:t>objCircle</a:t>
              </a:r>
            </a:p>
          </p:txBody>
        </p:sp>
      </p:grpSp>
      <p:grpSp>
        <p:nvGrpSpPr>
          <p:cNvPr id="2212" name="Group 2212"/>
          <p:cNvGrpSpPr/>
          <p:nvPr/>
        </p:nvGrpSpPr>
        <p:grpSpPr>
          <a:xfrm>
            <a:off x="2218530" y="3303496"/>
            <a:ext cx="2266655" cy="863363"/>
            <a:chOff x="0" y="-156060"/>
            <a:chExt cx="2417763" cy="1227895"/>
          </a:xfrm>
        </p:grpSpPr>
        <p:sp>
          <p:nvSpPr>
            <p:cNvPr id="2210" name="Shape 2210"/>
            <p:cNvSpPr/>
            <p:nvPr/>
          </p:nvSpPr>
          <p:spPr>
            <a:xfrm>
              <a:off x="0" y="371476"/>
              <a:ext cx="2417763" cy="70035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center</a:t>
              </a:r>
            </a:p>
            <a:p>
              <a:pPr>
                <a:defRPr sz="1800">
                  <a:uFillTx/>
                </a:defRPr>
              </a:pPr>
              <a:r>
                <a:rPr sz="1300">
                  <a:latin typeface="Verdana"/>
                  <a:ea typeface="Verdana"/>
                  <a:cs typeface="Verdana"/>
                  <a:sym typeface="Verdana"/>
                </a:rPr>
                <a:t>diameter</a:t>
              </a: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0" y="-156060"/>
              <a:ext cx="2417763" cy="52527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Circle</a:t>
              </a:r>
            </a:p>
          </p:txBody>
        </p:sp>
      </p:grpSp>
      <p:sp>
        <p:nvSpPr>
          <p:cNvPr id="2213" name="Shape 2213"/>
          <p:cNvSpPr/>
          <p:nvPr/>
        </p:nvSpPr>
        <p:spPr>
          <a:xfrm>
            <a:off x="3026395" y="2874872"/>
            <a:ext cx="60684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Class</a:t>
            </a:r>
          </a:p>
        </p:txBody>
      </p:sp>
      <p:sp>
        <p:nvSpPr>
          <p:cNvPr id="2214" name="Shape 2214"/>
          <p:cNvSpPr/>
          <p:nvPr/>
        </p:nvSpPr>
        <p:spPr>
          <a:xfrm>
            <a:off x="8510937" y="2715134"/>
            <a:ext cx="77516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Object</a:t>
            </a:r>
          </a:p>
        </p:txBody>
      </p:sp>
      <p:sp>
        <p:nvSpPr>
          <p:cNvPr id="2215" name="Shape 2215"/>
          <p:cNvSpPr/>
          <p:nvPr/>
        </p:nvSpPr>
        <p:spPr>
          <a:xfrm flipV="1">
            <a:off x="6133950" y="2731300"/>
            <a:ext cx="1" cy="3504182"/>
          </a:xfrm>
          <a:prstGeom prst="line">
            <a:avLst/>
          </a:prstGeom>
          <a:ln w="127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3969293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Shape 2217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18" name="Shape 2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Object diagrams</a:t>
            </a:r>
          </a:p>
        </p:txBody>
      </p:sp>
      <p:sp>
        <p:nvSpPr>
          <p:cNvPr id="2219" name="Shape 2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Objects</a:t>
            </a:r>
          </a:p>
          <a:p>
            <a:pPr lvl="1">
              <a:defRPr sz="1800"/>
            </a:pPr>
            <a:r>
              <a:rPr sz="2000" dirty="0"/>
              <a:t>Three types of diagrams with objects</a:t>
            </a:r>
          </a:p>
          <a:p>
            <a:pPr lvl="2">
              <a:defRPr sz="1800"/>
            </a:pPr>
            <a:r>
              <a:rPr dirty="0"/>
              <a:t>Static view</a:t>
            </a:r>
          </a:p>
          <a:p>
            <a:pPr lvl="3">
              <a:defRPr sz="1800"/>
            </a:pPr>
            <a:r>
              <a:rPr sz="2000" dirty="0"/>
              <a:t>Object diagrams</a:t>
            </a:r>
          </a:p>
          <a:p>
            <a:pPr lvl="2">
              <a:defRPr sz="1800"/>
            </a:pPr>
            <a:r>
              <a:rPr dirty="0"/>
              <a:t>Dynamic view</a:t>
            </a:r>
          </a:p>
          <a:p>
            <a:pPr lvl="3">
              <a:defRPr sz="1800"/>
            </a:pPr>
            <a:r>
              <a:rPr sz="2000" dirty="0"/>
              <a:t>Sequence diagrams</a:t>
            </a:r>
          </a:p>
          <a:p>
            <a:pPr lvl="3">
              <a:defRPr sz="1800"/>
            </a:pPr>
            <a:r>
              <a:rPr sz="2000" dirty="0"/>
              <a:t>Collaboration diagrams</a:t>
            </a:r>
          </a:p>
        </p:txBody>
      </p:sp>
      <p:grpSp>
        <p:nvGrpSpPr>
          <p:cNvPr id="2231" name="Group 2231"/>
          <p:cNvGrpSpPr/>
          <p:nvPr/>
        </p:nvGrpSpPr>
        <p:grpSpPr>
          <a:xfrm>
            <a:off x="4559808" y="3077703"/>
            <a:ext cx="7339584" cy="3384057"/>
            <a:chOff x="-1" y="0"/>
            <a:chExt cx="7345364" cy="4103688"/>
          </a:xfrm>
        </p:grpSpPr>
        <p:sp>
          <p:nvSpPr>
            <p:cNvPr id="2220" name="Shape 2220"/>
            <p:cNvSpPr/>
            <p:nvPr/>
          </p:nvSpPr>
          <p:spPr>
            <a:xfrm>
              <a:off x="-1" y="0"/>
              <a:ext cx="7345364" cy="410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2344737" y="1344612"/>
              <a:ext cx="2705101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3697287" y="0"/>
              <a:ext cx="1589" cy="1344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 flipH="1">
              <a:off x="3673475" y="2400299"/>
              <a:ext cx="23813" cy="17033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1911289" y="477837"/>
              <a:ext cx="1739961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Static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Class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Object diagrams</a:t>
              </a: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3673475" y="2412999"/>
              <a:ext cx="2292249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Deployment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Deployment diagrams</a:t>
              </a: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1424957" y="2392362"/>
              <a:ext cx="2213594" cy="137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Dynamic view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Interaction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State diagrams</a:t>
              </a:r>
            </a:p>
            <a:p>
              <a:pPr algn="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Activity diagrams</a:t>
              </a: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2749318" y="1511300"/>
              <a:ext cx="1989602" cy="809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Users view</a:t>
              </a:r>
            </a:p>
            <a:p>
              <a:pPr algn="ctr"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Use-case diagrams</a:t>
              </a: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3744912" y="496887"/>
              <a:ext cx="2313589" cy="1094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uFillTx/>
                </a:defRPr>
              </a:pPr>
              <a:r>
                <a:rPr>
                  <a:latin typeface="Verdana"/>
                  <a:ea typeface="Verdana"/>
                  <a:cs typeface="Verdana"/>
                  <a:sym typeface="Verdana"/>
                </a:rPr>
                <a:t>Architectural view</a:t>
              </a: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Package diagrams</a:t>
              </a:r>
              <a:endParaRPr b="1">
                <a:latin typeface="Verdana"/>
                <a:ea typeface="Verdana"/>
                <a:cs typeface="Verdana"/>
                <a:sym typeface="Verdana"/>
              </a:endParaRPr>
            </a:p>
            <a:p>
              <a:pPr>
                <a:defRPr sz="1800">
                  <a:uFillTx/>
                </a:defRPr>
              </a:pPr>
              <a:r>
                <a:rPr sz="1300" b="1">
                  <a:latin typeface="Verdana"/>
                  <a:ea typeface="Verdana"/>
                  <a:cs typeface="Verdana"/>
                  <a:sym typeface="Verdana"/>
                </a:rPr>
                <a:t>Component diagrams</a:t>
              </a: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15875" y="1914525"/>
              <a:ext cx="230505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041900" y="1943100"/>
              <a:ext cx="23034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03660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2234" name="Shape 2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Object diagrams</a:t>
            </a:r>
          </a:p>
        </p:txBody>
      </p:sp>
      <p:sp>
        <p:nvSpPr>
          <p:cNvPr id="2235" name="Shape 22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Object diagrams</a:t>
            </a:r>
          </a:p>
          <a:p>
            <a:pPr lvl="1">
              <a:defRPr sz="1800"/>
            </a:pPr>
            <a:r>
              <a:rPr sz="2000"/>
              <a:t>represent a set of objects and links between them</a:t>
            </a:r>
          </a:p>
          <a:p>
            <a:pPr lvl="1">
              <a:defRPr sz="1800"/>
            </a:pPr>
            <a:r>
              <a:rPr sz="2000"/>
              <a:t>are static views of instances of the elements appearing in class diagrams</a:t>
            </a:r>
          </a:p>
          <a:p>
            <a:pPr lvl="0">
              <a:defRPr sz="1800"/>
            </a:pPr>
            <a:r>
              <a:rPr sz="2000"/>
              <a:t>An object diagrams is an instance of a class diagram</a:t>
            </a:r>
          </a:p>
        </p:txBody>
      </p:sp>
      <p:grpSp>
        <p:nvGrpSpPr>
          <p:cNvPr id="2241" name="Group 2241"/>
          <p:cNvGrpSpPr/>
          <p:nvPr/>
        </p:nvGrpSpPr>
        <p:grpSpPr>
          <a:xfrm>
            <a:off x="2298403" y="3800177"/>
            <a:ext cx="3201294" cy="431838"/>
            <a:chOff x="0" y="0"/>
            <a:chExt cx="3414713" cy="614168"/>
          </a:xfrm>
        </p:grpSpPr>
        <p:sp>
          <p:nvSpPr>
            <p:cNvPr id="2236" name="Shape 2236"/>
            <p:cNvSpPr/>
            <p:nvPr/>
          </p:nvSpPr>
          <p:spPr>
            <a:xfrm>
              <a:off x="0" y="88900"/>
              <a:ext cx="1111250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Motor</a:t>
              </a: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2335212" y="88900"/>
              <a:ext cx="1079501" cy="525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marR="0" algn="ctr">
                <a:defRPr sz="18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/>
              <a:r>
                <a:t>Wheel</a:t>
              </a: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1077912" y="0"/>
              <a:ext cx="202789" cy="393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1</a:t>
              </a: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2111375" y="15875"/>
              <a:ext cx="202789" cy="393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0" marR="0">
                <a:defRPr sz="1400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/>
              </a:pPr>
              <a:r>
                <a:rPr sz="1200"/>
                <a:t>4</a:t>
              </a: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1111250" y="304800"/>
              <a:ext cx="122396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82676">
                <a:defRPr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42" name="Shape 2242"/>
          <p:cNvSpPr/>
          <p:nvPr/>
        </p:nvSpPr>
        <p:spPr>
          <a:xfrm>
            <a:off x="6132215" y="3809999"/>
            <a:ext cx="1041798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:Motor</a:t>
            </a:r>
          </a:p>
        </p:txBody>
      </p:sp>
      <p:sp>
        <p:nvSpPr>
          <p:cNvPr id="2243" name="Shape 2243"/>
          <p:cNvSpPr/>
          <p:nvPr/>
        </p:nvSpPr>
        <p:spPr>
          <a:xfrm>
            <a:off x="8321477" y="3809999"/>
            <a:ext cx="101203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:Wheel</a:t>
            </a:r>
          </a:p>
        </p:txBody>
      </p:sp>
      <p:sp>
        <p:nvSpPr>
          <p:cNvPr id="2244" name="Shape 2244"/>
          <p:cNvSpPr/>
          <p:nvPr/>
        </p:nvSpPr>
        <p:spPr>
          <a:xfrm>
            <a:off x="7174012" y="3961804"/>
            <a:ext cx="1147465" cy="1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5" name="Shape 2245"/>
          <p:cNvSpPr/>
          <p:nvPr/>
        </p:nvSpPr>
        <p:spPr>
          <a:xfrm>
            <a:off x="8321477" y="3292078"/>
            <a:ext cx="101203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:Wheel</a:t>
            </a:r>
          </a:p>
        </p:txBody>
      </p:sp>
      <p:sp>
        <p:nvSpPr>
          <p:cNvPr id="2246" name="Shape 2246"/>
          <p:cNvSpPr/>
          <p:nvPr/>
        </p:nvSpPr>
        <p:spPr>
          <a:xfrm>
            <a:off x="8388450" y="4343548"/>
            <a:ext cx="101203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:Wheel</a:t>
            </a:r>
          </a:p>
        </p:txBody>
      </p:sp>
      <p:sp>
        <p:nvSpPr>
          <p:cNvPr id="2247" name="Shape 2247"/>
          <p:cNvSpPr/>
          <p:nvPr/>
        </p:nvSpPr>
        <p:spPr>
          <a:xfrm>
            <a:off x="8388450" y="4850308"/>
            <a:ext cx="1012032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u="sng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u="none"/>
            </a:pPr>
            <a:r>
              <a:rPr u="sng"/>
              <a:t>:Wheel</a:t>
            </a:r>
          </a:p>
        </p:txBody>
      </p:sp>
      <p:sp>
        <p:nvSpPr>
          <p:cNvPr id="2248" name="Shape 2248"/>
          <p:cNvSpPr/>
          <p:nvPr/>
        </p:nvSpPr>
        <p:spPr>
          <a:xfrm flipV="1">
            <a:off x="7174012" y="3443882"/>
            <a:ext cx="1147465" cy="405186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9" name="Shape 2249"/>
          <p:cNvSpPr/>
          <p:nvPr/>
        </p:nvSpPr>
        <p:spPr>
          <a:xfrm>
            <a:off x="7174011" y="4000871"/>
            <a:ext cx="1214438" cy="45541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0" name="Shape 2250"/>
          <p:cNvSpPr/>
          <p:nvPr/>
        </p:nvSpPr>
        <p:spPr>
          <a:xfrm>
            <a:off x="7174012" y="4051101"/>
            <a:ext cx="1214438" cy="962175"/>
          </a:xfrm>
          <a:prstGeom prst="line">
            <a:avLst/>
          </a:prstGeom>
          <a:ln>
            <a:solidFill/>
            <a:round/>
          </a:ln>
        </p:spPr>
        <p:txBody>
          <a:bodyPr lIns="38267" tIns="38268" rIns="38267" bIns="38268"/>
          <a:lstStyle/>
          <a:p>
            <a:pPr defTabSz="382676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1" name="Shape 2251"/>
          <p:cNvSpPr/>
          <p:nvPr/>
        </p:nvSpPr>
        <p:spPr>
          <a:xfrm>
            <a:off x="2840061" y="5339878"/>
            <a:ext cx="1890598" cy="38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000"/>
              <a:t>Class diagram</a:t>
            </a:r>
          </a:p>
        </p:txBody>
      </p:sp>
      <p:sp>
        <p:nvSpPr>
          <p:cNvPr id="2252" name="Shape 2252"/>
          <p:cNvSpPr/>
          <p:nvPr/>
        </p:nvSpPr>
        <p:spPr>
          <a:xfrm>
            <a:off x="6725964" y="5339878"/>
            <a:ext cx="2057311" cy="38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>
            <a:lvl1pPr marL="0" marR="0">
              <a:defRPr sz="24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000"/>
              <a:t>Object diagram</a:t>
            </a:r>
          </a:p>
        </p:txBody>
      </p:sp>
      <p:sp>
        <p:nvSpPr>
          <p:cNvPr id="2253" name="Shape 2253"/>
          <p:cNvSpPr/>
          <p:nvPr/>
        </p:nvSpPr>
        <p:spPr>
          <a:xfrm flipV="1">
            <a:off x="5842000" y="2981071"/>
            <a:ext cx="1" cy="2750908"/>
          </a:xfrm>
          <a:prstGeom prst="line">
            <a:avLst/>
          </a:prstGeom>
          <a:ln w="12700">
            <a:solidFill/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4084126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(1)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732368" y="1600200"/>
            <a:ext cx="10723033" cy="4552950"/>
          </a:xfrm>
        </p:spPr>
        <p:txBody>
          <a:bodyPr/>
          <a:lstStyle/>
          <a:p>
            <a:r>
              <a:rPr lang="en-US"/>
              <a:t>Divide groups of 4-5 students</a:t>
            </a:r>
          </a:p>
          <a:p>
            <a:r>
              <a:rPr lang="en-US"/>
              <a:t>Each group chooses a problem</a:t>
            </a:r>
          </a:p>
          <a:p>
            <a:r>
              <a:rPr lang="en-US"/>
              <a:t>Building </a:t>
            </a:r>
            <a:r>
              <a:rPr lang="en-US">
                <a:uFill>
                  <a:solidFill/>
                </a:uFill>
              </a:rPr>
              <a:t>Analysis </a:t>
            </a:r>
            <a:r>
              <a:rPr lang="en-US"/>
              <a:t>class diagrams : Choose one of the following tools:</a:t>
            </a:r>
          </a:p>
          <a:p>
            <a:pPr lvl="1"/>
            <a:r>
              <a:rPr lang="pt-BR"/>
              <a:t>Microsoft Visio</a:t>
            </a:r>
          </a:p>
          <a:p>
            <a:pPr lvl="1"/>
            <a:r>
              <a:rPr lang="pt-BR"/>
              <a:t>StarUML: </a:t>
            </a:r>
            <a:r>
              <a:rPr lang="pt-BR">
                <a:hlinkClick r:id="rId3"/>
              </a:rPr>
              <a:t>http://staruml.io/</a:t>
            </a:r>
            <a:endParaRPr lang="pt-BR"/>
          </a:p>
          <a:p>
            <a:pPr lvl="1"/>
            <a:r>
              <a:rPr lang="en-US"/>
              <a:t>Argo UML: https://argouml.jaleco.com/</a:t>
            </a:r>
            <a:r>
              <a:rPr lang="pt-BR"/>
              <a:t> </a:t>
            </a:r>
          </a:p>
          <a:p>
            <a:pPr lvl="1"/>
            <a:r>
              <a:rPr lang="pt-BR"/>
              <a:t>Lucidchart: https://www.lucidchart.com/pages/examples/uml_diagram_tool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7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(2)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732368" y="1600200"/>
            <a:ext cx="10723033" cy="4552950"/>
          </a:xfrm>
        </p:spPr>
        <p:txBody>
          <a:bodyPr/>
          <a:lstStyle/>
          <a:p>
            <a:r>
              <a:rPr lang="en-US"/>
              <a:t>Divide groups of 4-5 students</a:t>
            </a:r>
          </a:p>
          <a:p>
            <a:r>
              <a:rPr lang="en-US"/>
              <a:t>Each group chooses a problem</a:t>
            </a:r>
          </a:p>
          <a:p>
            <a:r>
              <a:rPr lang="en-US"/>
              <a:t>Building </a:t>
            </a:r>
            <a:r>
              <a:rPr lang="en-US">
                <a:uFill>
                  <a:solidFill/>
                </a:uFill>
              </a:rPr>
              <a:t>Design </a:t>
            </a:r>
            <a:r>
              <a:rPr lang="en-US"/>
              <a:t>class diagrams : Choose one of the following tools:</a:t>
            </a:r>
          </a:p>
          <a:p>
            <a:pPr lvl="1"/>
            <a:r>
              <a:rPr lang="pt-BR"/>
              <a:t>Microsoft Visio</a:t>
            </a:r>
          </a:p>
          <a:p>
            <a:pPr lvl="1"/>
            <a:r>
              <a:rPr lang="pt-BR"/>
              <a:t>StarUML: http://staruml.io/ </a:t>
            </a:r>
          </a:p>
          <a:p>
            <a:pPr lvl="1"/>
            <a:r>
              <a:rPr lang="en-US"/>
              <a:t>Argo UML</a:t>
            </a:r>
            <a:endParaRPr lang="pt-BR"/>
          </a:p>
          <a:p>
            <a:pPr lvl="1"/>
            <a:r>
              <a:rPr lang="pt-BR"/>
              <a:t>Lucidchart: https://www.lucidchart.com/pages/examples/uml_diagram_tool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>
            <a:spLocks noGrp="1"/>
          </p:cNvSpPr>
          <p:nvPr>
            <p:ph type="sldNum" sz="quarter" idx="2"/>
          </p:nvPr>
        </p:nvSpPr>
        <p:spPr>
          <a:xfrm>
            <a:off x="11679764" y="6548438"/>
            <a:ext cx="313269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408" name="Shape 14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9" name="Shape 1409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50806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10" name="Shape 1410"/>
          <p:cNvSpPr/>
          <p:nvPr/>
        </p:nvSpPr>
        <p:spPr>
          <a:xfrm>
            <a:off x="2329796" y="3013581"/>
            <a:ext cx="2417962" cy="277338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>
              <a:defRPr sz="1600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1300"/>
              <a:t>Amount</a:t>
            </a:r>
          </a:p>
        </p:txBody>
      </p:sp>
      <p:sp>
        <p:nvSpPr>
          <p:cNvPr id="1411" name="Shape 1411"/>
          <p:cNvSpPr/>
          <p:nvPr/>
        </p:nvSpPr>
        <p:spPr>
          <a:xfrm>
            <a:off x="2326323" y="2666142"/>
            <a:ext cx="2424907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b="0"/>
            </a:pPr>
            <a:r>
              <a:rPr b="1"/>
              <a:t>Payment</a:t>
            </a:r>
          </a:p>
        </p:txBody>
      </p:sp>
      <p:sp>
        <p:nvSpPr>
          <p:cNvPr id="1412" name="Shape 1412"/>
          <p:cNvSpPr/>
          <p:nvPr/>
        </p:nvSpPr>
        <p:spPr>
          <a:xfrm>
            <a:off x="2329889" y="3773795"/>
            <a:ext cx="2417776" cy="477393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Is Eligible to Enroll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Provide Seminars Taken</a:t>
            </a:r>
          </a:p>
        </p:txBody>
      </p:sp>
      <p:sp>
        <p:nvSpPr>
          <p:cNvPr id="1413" name="Shape 1413"/>
          <p:cNvSpPr/>
          <p:nvPr/>
        </p:nvSpPr>
        <p:spPr>
          <a:xfrm>
            <a:off x="7056576" y="2858750"/>
            <a:ext cx="1945619" cy="477393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Date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Time</a:t>
            </a:r>
          </a:p>
        </p:txBody>
      </p:sp>
      <p:sp>
        <p:nvSpPr>
          <p:cNvPr id="1414" name="Shape 1414"/>
          <p:cNvSpPr/>
          <p:nvPr/>
        </p:nvSpPr>
        <p:spPr>
          <a:xfrm>
            <a:off x="7053104" y="2520241"/>
            <a:ext cx="1952563" cy="354282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>
            <a:lvl1pPr marL="0" marR="0" algn="ctr">
              <a:defRPr sz="1800" b="1">
                <a:uFillTx/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b="0"/>
            </a:pPr>
            <a:r>
              <a:rPr b="1"/>
              <a:t>Sale</a:t>
            </a:r>
          </a:p>
        </p:txBody>
      </p:sp>
      <p:sp>
        <p:nvSpPr>
          <p:cNvPr id="1415" name="Shape 1415"/>
          <p:cNvSpPr/>
          <p:nvPr/>
        </p:nvSpPr>
        <p:spPr>
          <a:xfrm>
            <a:off x="7056669" y="3699331"/>
            <a:ext cx="1945433" cy="477393"/>
          </a:xfrm>
          <a:prstGeom prst="rect">
            <a:avLst/>
          </a:prstGeom>
          <a:ln>
            <a:solidFill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Validate</a:t>
            </a:r>
          </a:p>
          <a:p>
            <a:pPr>
              <a:defRPr sz="1800">
                <a:uFillTx/>
              </a:defRPr>
            </a:pPr>
            <a:r>
              <a:rPr sz="1300">
                <a:latin typeface="Verdana"/>
                <a:ea typeface="Verdana"/>
                <a:cs typeface="Verdana"/>
                <a:sym typeface="Verdana"/>
              </a:rPr>
              <a:t>Output As Label</a:t>
            </a:r>
          </a:p>
        </p:txBody>
      </p:sp>
      <p:sp>
        <p:nvSpPr>
          <p:cNvPr id="1416" name="Shape 1416"/>
          <p:cNvSpPr/>
          <p:nvPr/>
        </p:nvSpPr>
        <p:spPr>
          <a:xfrm>
            <a:off x="4756054" y="3081336"/>
            <a:ext cx="2303117" cy="1"/>
          </a:xfrm>
          <a:prstGeom prst="line">
            <a:avLst/>
          </a:prstGeom>
          <a:ln w="127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417" name="Shape 1417"/>
          <p:cNvSpPr/>
          <p:nvPr/>
        </p:nvSpPr>
        <p:spPr>
          <a:xfrm>
            <a:off x="4743169" y="2820267"/>
            <a:ext cx="202890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1</a:t>
            </a:r>
          </a:p>
        </p:txBody>
      </p:sp>
      <p:sp>
        <p:nvSpPr>
          <p:cNvPr id="1418" name="Shape 1418"/>
          <p:cNvSpPr/>
          <p:nvPr/>
        </p:nvSpPr>
        <p:spPr>
          <a:xfrm>
            <a:off x="6765943" y="2820267"/>
            <a:ext cx="202890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1</a:t>
            </a:r>
          </a:p>
        </p:txBody>
      </p:sp>
      <p:sp>
        <p:nvSpPr>
          <p:cNvPr id="1419" name="Shape 1419"/>
          <p:cNvSpPr/>
          <p:nvPr/>
        </p:nvSpPr>
        <p:spPr>
          <a:xfrm>
            <a:off x="5513317" y="2802407"/>
            <a:ext cx="835884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Pays-for</a:t>
            </a:r>
          </a:p>
        </p:txBody>
      </p:sp>
    </p:spTree>
    <p:extLst>
      <p:ext uri="{BB962C8B-B14F-4D97-AF65-F5344CB8AC3E}">
        <p14:creationId xmlns:p14="http://schemas.microsoft.com/office/powerpoint/2010/main" val="147083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422" name="Shape 1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Design Class Diagram</a:t>
            </a:r>
          </a:p>
        </p:txBody>
      </p:sp>
      <p:sp>
        <p:nvSpPr>
          <p:cNvPr id="1423" name="Shape 1423"/>
          <p:cNvSpPr>
            <a:spLocks noGrp="1"/>
          </p:cNvSpPr>
          <p:nvPr>
            <p:ph type="body" idx="1"/>
          </p:nvPr>
        </p:nvSpPr>
        <p:spPr>
          <a:xfrm>
            <a:off x="427986" y="1300446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Design class diagram</a:t>
            </a:r>
          </a:p>
          <a:p>
            <a:pPr lvl="1">
              <a:defRPr sz="1800"/>
            </a:pPr>
            <a:r>
              <a:rPr sz="2000" dirty="0"/>
              <a:t>is construct in the design phase</a:t>
            </a:r>
          </a:p>
          <a:p>
            <a:pPr lvl="1">
              <a:defRPr sz="1800"/>
            </a:pPr>
            <a:r>
              <a:rPr sz="2000" dirty="0"/>
              <a:t>a detail version of the analysis class diagram</a:t>
            </a:r>
          </a:p>
          <a:p>
            <a:pPr lvl="2">
              <a:defRPr sz="1800"/>
            </a:pPr>
            <a:r>
              <a:rPr dirty="0"/>
              <a:t>an analysis class may correspond to several design classes</a:t>
            </a:r>
          </a:p>
          <a:p>
            <a:pPr lvl="1">
              <a:defRPr sz="1800"/>
            </a:pPr>
            <a:r>
              <a:rPr sz="2000" dirty="0"/>
              <a:t>contains information about how the software system should be implemented</a:t>
            </a:r>
          </a:p>
          <a:p>
            <a:pPr lvl="2">
              <a:defRPr sz="1800"/>
            </a:pPr>
            <a:r>
              <a:rPr dirty="0"/>
              <a:t>attributes’ and methods’ visibility</a:t>
            </a:r>
          </a:p>
          <a:p>
            <a:pPr lvl="2">
              <a:defRPr sz="1800"/>
            </a:pPr>
            <a:r>
              <a:rPr dirty="0"/>
              <a:t>attributes’ and methods’ name conform to the target programming language</a:t>
            </a:r>
          </a:p>
        </p:txBody>
      </p:sp>
      <p:grpSp>
        <p:nvGrpSpPr>
          <p:cNvPr id="1437" name="Group 1437"/>
          <p:cNvGrpSpPr/>
          <p:nvPr/>
        </p:nvGrpSpPr>
        <p:grpSpPr>
          <a:xfrm>
            <a:off x="4275799" y="3737594"/>
            <a:ext cx="7617295" cy="2234672"/>
            <a:chOff x="0" y="-1"/>
            <a:chExt cx="8125113" cy="2451188"/>
          </a:xfrm>
        </p:grpSpPr>
        <p:grpSp>
          <p:nvGrpSpPr>
            <p:cNvPr id="1427" name="Group 1427"/>
            <p:cNvGrpSpPr/>
            <p:nvPr/>
          </p:nvGrpSpPr>
          <p:grpSpPr>
            <a:xfrm>
              <a:off x="0" y="-1"/>
              <a:ext cx="2943469" cy="2402690"/>
              <a:chOff x="0" y="0"/>
              <a:chExt cx="2943468" cy="2402688"/>
            </a:xfrm>
          </p:grpSpPr>
          <p:sp>
            <p:nvSpPr>
              <p:cNvPr id="1424" name="Shape 1424"/>
              <p:cNvSpPr/>
              <p:nvPr/>
            </p:nvSpPr>
            <p:spPr>
              <a:xfrm>
                <a:off x="3705" y="512198"/>
                <a:ext cx="2935959" cy="1190133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- Name: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- </a:t>
                </a:r>
                <a:r>
                  <a:rPr sz="1300" dirty="0" err="1">
                    <a:latin typeface="Verdana"/>
                    <a:ea typeface="Verdana"/>
                    <a:cs typeface="Verdana"/>
                    <a:sym typeface="Verdana"/>
                  </a:rPr>
                  <a:t>phoneNumber</a:t>
                </a: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- </a:t>
                </a:r>
                <a:r>
                  <a:rPr sz="1300" dirty="0" err="1">
                    <a:latin typeface="Verdana"/>
                    <a:ea typeface="Verdana"/>
                    <a:cs typeface="Verdana"/>
                    <a:sym typeface="Verdana"/>
                  </a:rPr>
                  <a:t>emailAddress</a:t>
                </a: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- </a:t>
                </a:r>
                <a:r>
                  <a:rPr sz="1300" dirty="0" err="1">
                    <a:latin typeface="Verdana"/>
                    <a:ea typeface="Verdana"/>
                    <a:cs typeface="Verdana"/>
                    <a:sym typeface="Verdana"/>
                  </a:rPr>
                  <a:t>studentNumber</a:t>
                </a: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- </a:t>
                </a:r>
                <a:r>
                  <a:rPr sz="1300" dirty="0" err="1">
                    <a:latin typeface="Verdana"/>
                    <a:ea typeface="Verdana"/>
                    <a:cs typeface="Verdana"/>
                    <a:sym typeface="Verdana"/>
                  </a:rPr>
                  <a:t>averageMark</a:t>
                </a:r>
                <a:r>
                  <a:rPr sz="1300" dirty="0">
                    <a:latin typeface="Verdana"/>
                    <a:ea typeface="Verdana"/>
                    <a:cs typeface="Verdana"/>
                    <a:sym typeface="Verdana"/>
                  </a:rPr>
                  <a:t>: float</a:t>
                </a: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0" y="0"/>
                <a:ext cx="2943468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Student</a:t>
                </a:r>
              </a:p>
            </p:txBody>
          </p:sp>
          <p:sp>
            <p:nvSpPr>
              <p:cNvPr id="1426" name="Shape 1426"/>
              <p:cNvSpPr/>
              <p:nvPr/>
            </p:nvSpPr>
            <p:spPr>
              <a:xfrm>
                <a:off x="3803" y="1702330"/>
                <a:ext cx="2935861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isEligibleToEnroll()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List getTakenSeminars()</a:t>
                </a:r>
              </a:p>
            </p:txBody>
          </p:sp>
        </p:grpSp>
        <p:grpSp>
          <p:nvGrpSpPr>
            <p:cNvPr id="1431" name="Group 1431"/>
            <p:cNvGrpSpPr/>
            <p:nvPr/>
          </p:nvGrpSpPr>
          <p:grpSpPr>
            <a:xfrm>
              <a:off x="5408855" y="19409"/>
              <a:ext cx="2716258" cy="2431778"/>
              <a:chOff x="0" y="0"/>
              <a:chExt cx="2716257" cy="2431777"/>
            </a:xfrm>
          </p:grpSpPr>
          <p:sp>
            <p:nvSpPr>
              <p:cNvPr id="1428" name="Shape 1428"/>
              <p:cNvSpPr/>
              <p:nvPr/>
            </p:nvSpPr>
            <p:spPr>
              <a:xfrm>
                <a:off x="3706" y="512369"/>
                <a:ext cx="2708748" cy="1198467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street: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city: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state: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postalCode: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country: String</a:t>
                </a:r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0" y="0"/>
                <a:ext cx="2716257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Address</a:t>
                </a:r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3803" y="1731419"/>
                <a:ext cx="2708650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validate()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String outputAsLabel()</a:t>
                </a:r>
              </a:p>
            </p:txBody>
          </p:sp>
        </p:grpSp>
        <p:sp>
          <p:nvSpPr>
            <p:cNvPr id="1432" name="Shape 1432"/>
            <p:cNvSpPr/>
            <p:nvPr/>
          </p:nvSpPr>
          <p:spPr>
            <a:xfrm>
              <a:off x="2882137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5125803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669702" y="460338"/>
              <a:ext cx="80411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4573529" y="784118"/>
              <a:ext cx="88420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address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948305" y="860310"/>
              <a:ext cx="245665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1438" name="Design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86" y="3755289"/>
            <a:ext cx="3534414" cy="2274983"/>
          </a:xfrm>
          <a:prstGeom prst="rect">
            <a:avLst/>
          </a:prstGeom>
          <a:ln w="6350">
            <a:round/>
          </a:ln>
        </p:spPr>
      </p:pic>
      <p:sp>
        <p:nvSpPr>
          <p:cNvPr id="1439" name="Shape 1439"/>
          <p:cNvSpPr/>
          <p:nvPr/>
        </p:nvSpPr>
        <p:spPr>
          <a:xfrm>
            <a:off x="5774416" y="6046238"/>
            <a:ext cx="4237456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 dirty="0">
                <a:uFill>
                  <a:solidFill/>
                </a:uFill>
              </a:rPr>
              <a:t>Design class diagram (for Java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32435322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>
            <a:spLocks noGrp="1"/>
          </p:cNvSpPr>
          <p:nvPr>
            <p:ph type="sldNum" sz="quarter" idx="2"/>
          </p:nvPr>
        </p:nvSpPr>
        <p:spPr>
          <a:xfrm>
            <a:off x="11359632" y="6548438"/>
            <a:ext cx="633401" cy="3325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1442" name="Shape 14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Analysis Class Diagram v.s. Design Class Diagram</a:t>
            </a:r>
          </a:p>
        </p:txBody>
      </p:sp>
      <p:grpSp>
        <p:nvGrpSpPr>
          <p:cNvPr id="1456" name="Group 1456"/>
          <p:cNvGrpSpPr/>
          <p:nvPr/>
        </p:nvGrpSpPr>
        <p:grpSpPr>
          <a:xfrm>
            <a:off x="4279366" y="4103825"/>
            <a:ext cx="7617295" cy="2202014"/>
            <a:chOff x="0" y="-142291"/>
            <a:chExt cx="8125113" cy="2803702"/>
          </a:xfrm>
        </p:grpSpPr>
        <p:grpSp>
          <p:nvGrpSpPr>
            <p:cNvPr id="1446" name="Group 1446"/>
            <p:cNvGrpSpPr/>
            <p:nvPr/>
          </p:nvGrpSpPr>
          <p:grpSpPr>
            <a:xfrm>
              <a:off x="0" y="-129361"/>
              <a:ext cx="2943469" cy="2790772"/>
              <a:chOff x="0" y="-129360"/>
              <a:chExt cx="2943468" cy="2790770"/>
            </a:xfrm>
          </p:grpSpPr>
          <p:sp>
            <p:nvSpPr>
              <p:cNvPr id="1443" name="Shape 1443"/>
              <p:cNvSpPr/>
              <p:nvPr/>
            </p:nvSpPr>
            <p:spPr>
              <a:xfrm>
                <a:off x="3705" y="385761"/>
                <a:ext cx="2936060" cy="155392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Name: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phoneNumber: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emailAddress: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studentNumber: int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averageMark: float</a:t>
                </a:r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0" y="-129360"/>
                <a:ext cx="2943468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Student</a:t>
                </a:r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3803" y="1961053"/>
                <a:ext cx="2935861" cy="700357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isEligibleToEnroll()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List getTakenSeminars()</a:t>
                </a:r>
              </a:p>
            </p:txBody>
          </p:sp>
        </p:grpSp>
        <p:grpSp>
          <p:nvGrpSpPr>
            <p:cNvPr id="1450" name="Group 1450"/>
            <p:cNvGrpSpPr/>
            <p:nvPr/>
          </p:nvGrpSpPr>
          <p:grpSpPr>
            <a:xfrm>
              <a:off x="5408855" y="-142291"/>
              <a:ext cx="2716258" cy="2794238"/>
              <a:chOff x="0" y="-161700"/>
              <a:chExt cx="2716257" cy="2794237"/>
            </a:xfrm>
          </p:grpSpPr>
          <p:sp>
            <p:nvSpPr>
              <p:cNvPr id="1447" name="Shape 1447"/>
              <p:cNvSpPr/>
              <p:nvPr/>
            </p:nvSpPr>
            <p:spPr>
              <a:xfrm>
                <a:off x="3705" y="373063"/>
                <a:ext cx="2708849" cy="1553925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street: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city: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state: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postalCode: String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- country: String</a:t>
                </a:r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0" y="-161700"/>
                <a:ext cx="2716257" cy="525269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Address</a:t>
                </a:r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3803" y="1932179"/>
                <a:ext cx="2708650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bool validate()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+ String outputAsLabel()</a:t>
                </a:r>
              </a:p>
            </p:txBody>
          </p:sp>
        </p:grpSp>
        <p:sp>
          <p:nvSpPr>
            <p:cNvPr id="1451" name="Shape 1451"/>
            <p:cNvSpPr/>
            <p:nvPr/>
          </p:nvSpPr>
          <p:spPr>
            <a:xfrm>
              <a:off x="2882137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5125803" y="460338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669702" y="460338"/>
              <a:ext cx="80411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573529" y="784118"/>
              <a:ext cx="88420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address</a:t>
              </a: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948305" y="860310"/>
              <a:ext cx="245665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469" name="Group 1469"/>
          <p:cNvGrpSpPr/>
          <p:nvPr/>
        </p:nvGrpSpPr>
        <p:grpSpPr>
          <a:xfrm>
            <a:off x="4597797" y="1097090"/>
            <a:ext cx="6679347" cy="2230388"/>
            <a:chOff x="0" y="-147619"/>
            <a:chExt cx="7124635" cy="2880542"/>
          </a:xfrm>
        </p:grpSpPr>
        <p:grpSp>
          <p:nvGrpSpPr>
            <p:cNvPr id="1460" name="Group 1460"/>
            <p:cNvGrpSpPr/>
            <p:nvPr/>
          </p:nvGrpSpPr>
          <p:grpSpPr>
            <a:xfrm>
              <a:off x="0" y="-50713"/>
              <a:ext cx="2586568" cy="2783636"/>
              <a:chOff x="0" y="-131216"/>
              <a:chExt cx="2586567" cy="2783635"/>
            </a:xfrm>
          </p:grpSpPr>
          <p:sp>
            <p:nvSpPr>
              <p:cNvPr id="1457" name="Shape 1457"/>
              <p:cNvSpPr/>
              <p:nvPr/>
            </p:nvSpPr>
            <p:spPr>
              <a:xfrm>
                <a:off x="3705" y="385762"/>
                <a:ext cx="2579159" cy="1553925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Name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Phone Number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Email Address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Student Number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Average Mark</a:t>
                </a:r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0" y="-131216"/>
                <a:ext cx="2586567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Student</a:t>
                </a:r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3803" y="1952062"/>
                <a:ext cx="2578961" cy="700357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Is Eligible to Enroll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Provide Seminars Taken</a:t>
                </a:r>
              </a:p>
            </p:txBody>
          </p:sp>
        </p:grpSp>
        <p:grpSp>
          <p:nvGrpSpPr>
            <p:cNvPr id="1464" name="Group 1464"/>
            <p:cNvGrpSpPr/>
            <p:nvPr/>
          </p:nvGrpSpPr>
          <p:grpSpPr>
            <a:xfrm>
              <a:off x="5041900" y="-147619"/>
              <a:ext cx="2082735" cy="2787339"/>
              <a:chOff x="0" y="-147618"/>
              <a:chExt cx="2082734" cy="2787337"/>
            </a:xfrm>
          </p:grpSpPr>
          <p:sp>
            <p:nvSpPr>
              <p:cNvPr id="1461" name="Shape 1461"/>
              <p:cNvSpPr/>
              <p:nvPr/>
            </p:nvSpPr>
            <p:spPr>
              <a:xfrm>
                <a:off x="3705" y="373062"/>
                <a:ext cx="2075326" cy="155392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Street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City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State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Postal Code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Country</a:t>
                </a:r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0" y="-147618"/>
                <a:ext cx="2082734" cy="52526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marL="0" marR="0" algn="ctr">
                  <a:defRPr sz="18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b="0"/>
                </a:pPr>
                <a:r>
                  <a:rPr b="1"/>
                  <a:t>Address</a:t>
                </a:r>
              </a:p>
            </p:txBody>
          </p:sp>
          <p:sp>
            <p:nvSpPr>
              <p:cNvPr id="1463" name="Shape 1463"/>
              <p:cNvSpPr/>
              <p:nvPr/>
            </p:nvSpPr>
            <p:spPr>
              <a:xfrm>
                <a:off x="3803" y="1939361"/>
                <a:ext cx="2075128" cy="700358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Validate</a:t>
                </a:r>
              </a:p>
              <a:p>
                <a:pPr>
                  <a:defRPr sz="1800">
                    <a:uFillTx/>
                  </a:defRPr>
                </a:pPr>
                <a:r>
                  <a:rPr sz="1300">
                    <a:latin typeface="Verdana"/>
                    <a:ea typeface="Verdana"/>
                    <a:cs typeface="Verdana"/>
                    <a:sym typeface="Verdana"/>
                  </a:rPr>
                  <a:t>Output As Label</a:t>
                </a:r>
              </a:p>
            </p:txBody>
          </p:sp>
        </p:grpSp>
        <p:sp>
          <p:nvSpPr>
            <p:cNvPr id="1465" name="Shape 1465"/>
            <p:cNvSpPr/>
            <p:nvPr/>
          </p:nvSpPr>
          <p:spPr>
            <a:xfrm>
              <a:off x="2591713" y="874201"/>
              <a:ext cx="245665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577969" y="491011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735593" y="491011"/>
              <a:ext cx="234253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1</a:t>
              </a: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3399460" y="465611"/>
              <a:ext cx="804118" cy="53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>
                <a:defRPr>
                  <a:uFillTx/>
                </a:defRPr>
              </a:pPr>
              <a:r>
                <a:rPr>
                  <a:uFill>
                    <a:solidFill/>
                  </a:uFill>
                </a:rPr>
                <a:t>lives at</a:t>
              </a:r>
            </a:p>
          </p:txBody>
        </p:sp>
      </p:grpSp>
      <p:pic>
        <p:nvPicPr>
          <p:cNvPr id="1470" name="MainSoftwareDevelopmentActivities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80" y="2561157"/>
            <a:ext cx="3446820" cy="1962669"/>
          </a:xfrm>
          <a:prstGeom prst="rect">
            <a:avLst/>
          </a:prstGeom>
          <a:ln w="6350">
            <a:round/>
          </a:ln>
        </p:spPr>
      </p:pic>
      <p:sp>
        <p:nvSpPr>
          <p:cNvPr id="1471" name="Shape 1471"/>
          <p:cNvSpPr/>
          <p:nvPr/>
        </p:nvSpPr>
        <p:spPr>
          <a:xfrm rot="5400000">
            <a:off x="7649638" y="3625151"/>
            <a:ext cx="892969" cy="515876"/>
          </a:xfrm>
          <a:prstGeom prst="rightArrow">
            <a:avLst>
              <a:gd name="adj1" fmla="val 32000"/>
              <a:gd name="adj2" fmla="val 147710"/>
            </a:avLst>
          </a:prstGeom>
          <a:solidFill>
            <a:srgbClr val="EBEBEB"/>
          </a:solidFill>
          <a:ln w="6350">
            <a:solidFill/>
            <a:round/>
          </a:ln>
        </p:spPr>
        <p:txBody>
          <a:bodyPr lIns="42520" tIns="42520" rIns="42520" bIns="42520" anchor="ctr"/>
          <a:lstStyle/>
          <a:p>
            <a:pPr lvl="0"/>
            <a:endParaRPr/>
          </a:p>
        </p:txBody>
      </p:sp>
      <p:sp>
        <p:nvSpPr>
          <p:cNvPr id="1472" name="Shape 1472"/>
          <p:cNvSpPr/>
          <p:nvPr/>
        </p:nvSpPr>
        <p:spPr>
          <a:xfrm>
            <a:off x="6248033" y="6267739"/>
            <a:ext cx="4237456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Design class diagram (for Java implementation)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124450" y="3124278"/>
            <a:ext cx="203339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Analysis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095314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3684</Words>
  <Application>Microsoft Office PowerPoint</Application>
  <PresentationFormat>Custom</PresentationFormat>
  <Paragraphs>1091</Paragraphs>
  <Slides>64</Slides>
  <Notes>2</Notes>
  <HiddenSlides>10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1_Office Theme</vt:lpstr>
      <vt:lpstr>SYSTEMS ANALYSIS AND DESIGN</vt:lpstr>
      <vt:lpstr>Static structural modelling </vt:lpstr>
      <vt:lpstr>Views</vt:lpstr>
      <vt:lpstr>Class diagrams</vt:lpstr>
      <vt:lpstr>Analysis class diagram v.s Design class diagram</vt:lpstr>
      <vt:lpstr>Analysis Class Diagram</vt:lpstr>
      <vt:lpstr>PowerPoint Presentation</vt:lpstr>
      <vt:lpstr>Design Class Diagram</vt:lpstr>
      <vt:lpstr>Analysis Class Diagram v.s. Design Class Diagram</vt:lpstr>
      <vt:lpstr>Class</vt:lpstr>
      <vt:lpstr>Attributes</vt:lpstr>
      <vt:lpstr>Attributes</vt:lpstr>
      <vt:lpstr>Attributes</vt:lpstr>
      <vt:lpstr>Operations / Methods</vt:lpstr>
      <vt:lpstr>Derived attributes</vt:lpstr>
      <vt:lpstr>Visibility</vt:lpstr>
      <vt:lpstr>Relationship types</vt:lpstr>
      <vt:lpstr>Association</vt:lpstr>
      <vt:lpstr>Association</vt:lpstr>
      <vt:lpstr>Association</vt:lpstr>
      <vt:lpstr>Association</vt:lpstr>
      <vt:lpstr>Association</vt:lpstr>
      <vt:lpstr>Association</vt:lpstr>
      <vt:lpstr>Association</vt:lpstr>
      <vt:lpstr>Association</vt:lpstr>
      <vt:lpstr>Inheritance</vt:lpstr>
      <vt:lpstr>Inheritance</vt:lpstr>
      <vt:lpstr>Inheritance</vt:lpstr>
      <vt:lpstr>Inheritance</vt:lpstr>
      <vt:lpstr>Aggregation</vt:lpstr>
      <vt:lpstr>Composition</vt:lpstr>
      <vt:lpstr>Dependency</vt:lpstr>
      <vt:lpstr>Abstract class</vt:lpstr>
      <vt:lpstr>Interface</vt:lpstr>
      <vt:lpstr>Interface</vt:lpstr>
      <vt:lpstr>Generic class</vt:lpstr>
      <vt:lpstr>Description class</vt:lpstr>
      <vt:lpstr>Description class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diagrams</vt:lpstr>
      <vt:lpstr>Building class diagram</vt:lpstr>
      <vt:lpstr>Building class diagrams</vt:lpstr>
      <vt:lpstr>Building class diagrams</vt:lpstr>
      <vt:lpstr>Building class diagrams</vt:lpstr>
      <vt:lpstr>Building class diagrams</vt:lpstr>
      <vt:lpstr>Object diagrams</vt:lpstr>
      <vt:lpstr>Object diagrams</vt:lpstr>
      <vt:lpstr>Object diagrams</vt:lpstr>
      <vt:lpstr>Project (1)</vt:lpstr>
      <vt:lpstr>Project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 AND DESIGN</dc:title>
  <dc:creator>Toan Le</dc:creator>
  <cp:lastModifiedBy>DELL</cp:lastModifiedBy>
  <cp:revision>147</cp:revision>
  <dcterms:created xsi:type="dcterms:W3CDTF">2020-05-27T05:21:30Z</dcterms:created>
  <dcterms:modified xsi:type="dcterms:W3CDTF">2025-10-31T04:04:25Z</dcterms:modified>
</cp:coreProperties>
</file>